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404" r:id="rId2"/>
    <p:sldId id="406" r:id="rId3"/>
    <p:sldId id="407" r:id="rId4"/>
    <p:sldId id="493" r:id="rId5"/>
    <p:sldId id="494" r:id="rId6"/>
    <p:sldId id="495" r:id="rId7"/>
    <p:sldId id="496" r:id="rId8"/>
    <p:sldId id="492" r:id="rId9"/>
    <p:sldId id="409" r:id="rId10"/>
    <p:sldId id="497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508" r:id="rId26"/>
    <p:sldId id="424" r:id="rId27"/>
    <p:sldId id="425" r:id="rId28"/>
    <p:sldId id="426" r:id="rId29"/>
    <p:sldId id="427" r:id="rId30"/>
    <p:sldId id="428" r:id="rId31"/>
    <p:sldId id="429" r:id="rId32"/>
    <p:sldId id="499" r:id="rId33"/>
    <p:sldId id="430" r:id="rId34"/>
    <p:sldId id="431" r:id="rId35"/>
    <p:sldId id="432" r:id="rId36"/>
    <p:sldId id="433" r:id="rId37"/>
    <p:sldId id="434" r:id="rId38"/>
    <p:sldId id="498" r:id="rId39"/>
    <p:sldId id="435" r:id="rId40"/>
    <p:sldId id="436" r:id="rId41"/>
    <p:sldId id="437" r:id="rId42"/>
    <p:sldId id="438" r:id="rId43"/>
    <p:sldId id="439" r:id="rId44"/>
    <p:sldId id="440" r:id="rId45"/>
    <p:sldId id="504" r:id="rId46"/>
    <p:sldId id="473" r:id="rId47"/>
    <p:sldId id="500" r:id="rId48"/>
    <p:sldId id="474" r:id="rId49"/>
    <p:sldId id="476" r:id="rId50"/>
    <p:sldId id="501" r:id="rId51"/>
    <p:sldId id="505" r:id="rId52"/>
    <p:sldId id="506" r:id="rId53"/>
    <p:sldId id="502" r:id="rId54"/>
    <p:sldId id="471" r:id="rId55"/>
    <p:sldId id="442" r:id="rId56"/>
    <p:sldId id="443" r:id="rId57"/>
    <p:sldId id="444" r:id="rId58"/>
    <p:sldId id="445" r:id="rId59"/>
    <p:sldId id="446" r:id="rId60"/>
    <p:sldId id="447" r:id="rId61"/>
    <p:sldId id="477" r:id="rId62"/>
    <p:sldId id="448" r:id="rId63"/>
    <p:sldId id="449" r:id="rId64"/>
    <p:sldId id="450" r:id="rId65"/>
    <p:sldId id="451" r:id="rId66"/>
    <p:sldId id="452" r:id="rId67"/>
    <p:sldId id="507" r:id="rId68"/>
    <p:sldId id="453" r:id="rId69"/>
    <p:sldId id="454" r:id="rId70"/>
    <p:sldId id="456" r:id="rId71"/>
    <p:sldId id="458" r:id="rId72"/>
    <p:sldId id="459" r:id="rId73"/>
    <p:sldId id="460" r:id="rId74"/>
    <p:sldId id="503" r:id="rId75"/>
    <p:sldId id="461" r:id="rId76"/>
    <p:sldId id="462" r:id="rId77"/>
    <p:sldId id="463" r:id="rId78"/>
    <p:sldId id="464" r:id="rId79"/>
    <p:sldId id="465" r:id="rId80"/>
    <p:sldId id="466" r:id="rId81"/>
    <p:sldId id="467" r:id="rId82"/>
    <p:sldId id="468" r:id="rId83"/>
    <p:sldId id="469" r:id="rId84"/>
    <p:sldId id="470" r:id="rId85"/>
    <p:sldId id="478" r:id="rId86"/>
    <p:sldId id="481" r:id="rId87"/>
    <p:sldId id="480" r:id="rId88"/>
    <p:sldId id="479" r:id="rId89"/>
    <p:sldId id="482" r:id="rId90"/>
    <p:sldId id="483" r:id="rId91"/>
    <p:sldId id="484" r:id="rId92"/>
    <p:sldId id="485" r:id="rId93"/>
    <p:sldId id="486" r:id="rId94"/>
    <p:sldId id="487" r:id="rId95"/>
    <p:sldId id="488" r:id="rId96"/>
    <p:sldId id="489" r:id="rId97"/>
    <p:sldId id="490" r:id="rId98"/>
    <p:sldId id="491" r:id="rId99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FF0000"/>
    <a:srgbClr val="5B9BD5"/>
    <a:srgbClr val="FFCC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2986" autoAdjust="0"/>
  </p:normalViewPr>
  <p:slideViewPr>
    <p:cSldViewPr>
      <p:cViewPr varScale="1">
        <p:scale>
          <a:sx n="74" d="100"/>
          <a:sy n="74" d="100"/>
        </p:scale>
        <p:origin x="12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892" y="-102"/>
      </p:cViewPr>
      <p:guideLst>
        <p:guide orient="horz" pos="3224"/>
        <p:guide pos="2236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47.xml"/><Relationship Id="rId18" Type="http://schemas.openxmlformats.org/officeDocument/2006/relationships/slide" Target="slides/slide54.xml"/><Relationship Id="rId26" Type="http://schemas.openxmlformats.org/officeDocument/2006/relationships/slide" Target="slides/slide62.xml"/><Relationship Id="rId39" Type="http://schemas.openxmlformats.org/officeDocument/2006/relationships/slide" Target="slides/slide77.xml"/><Relationship Id="rId21" Type="http://schemas.openxmlformats.org/officeDocument/2006/relationships/slide" Target="slides/slide57.xml"/><Relationship Id="rId34" Type="http://schemas.openxmlformats.org/officeDocument/2006/relationships/slide" Target="slides/slide72.xml"/><Relationship Id="rId42" Type="http://schemas.openxmlformats.org/officeDocument/2006/relationships/slide" Target="slides/slide80.xml"/><Relationship Id="rId7" Type="http://schemas.openxmlformats.org/officeDocument/2006/relationships/slide" Target="slides/slide41.xml"/><Relationship Id="rId2" Type="http://schemas.openxmlformats.org/officeDocument/2006/relationships/slide" Target="slides/slide33.xml"/><Relationship Id="rId16" Type="http://schemas.openxmlformats.org/officeDocument/2006/relationships/slide" Target="slides/slide50.xml"/><Relationship Id="rId29" Type="http://schemas.openxmlformats.org/officeDocument/2006/relationships/slide" Target="slides/slide65.xml"/><Relationship Id="rId1" Type="http://schemas.openxmlformats.org/officeDocument/2006/relationships/slide" Target="slides/slide26.xml"/><Relationship Id="rId6" Type="http://schemas.openxmlformats.org/officeDocument/2006/relationships/slide" Target="slides/slide40.xml"/><Relationship Id="rId11" Type="http://schemas.openxmlformats.org/officeDocument/2006/relationships/slide" Target="slides/slide45.xml"/><Relationship Id="rId24" Type="http://schemas.openxmlformats.org/officeDocument/2006/relationships/slide" Target="slides/slide60.xml"/><Relationship Id="rId32" Type="http://schemas.openxmlformats.org/officeDocument/2006/relationships/slide" Target="slides/slide69.xml"/><Relationship Id="rId37" Type="http://schemas.openxmlformats.org/officeDocument/2006/relationships/slide" Target="slides/slide75.xml"/><Relationship Id="rId40" Type="http://schemas.openxmlformats.org/officeDocument/2006/relationships/slide" Target="slides/slide78.xml"/><Relationship Id="rId45" Type="http://schemas.openxmlformats.org/officeDocument/2006/relationships/slide" Target="slides/slide83.xml"/><Relationship Id="rId5" Type="http://schemas.openxmlformats.org/officeDocument/2006/relationships/slide" Target="slides/slide39.xml"/><Relationship Id="rId15" Type="http://schemas.openxmlformats.org/officeDocument/2006/relationships/slide" Target="slides/slide49.xml"/><Relationship Id="rId23" Type="http://schemas.openxmlformats.org/officeDocument/2006/relationships/slide" Target="slides/slide59.xml"/><Relationship Id="rId28" Type="http://schemas.openxmlformats.org/officeDocument/2006/relationships/slide" Target="slides/slide64.xml"/><Relationship Id="rId36" Type="http://schemas.openxmlformats.org/officeDocument/2006/relationships/slide" Target="slides/slide74.xml"/><Relationship Id="rId10" Type="http://schemas.openxmlformats.org/officeDocument/2006/relationships/slide" Target="slides/slide44.xml"/><Relationship Id="rId19" Type="http://schemas.openxmlformats.org/officeDocument/2006/relationships/slide" Target="slides/slide55.xml"/><Relationship Id="rId31" Type="http://schemas.openxmlformats.org/officeDocument/2006/relationships/slide" Target="slides/slide68.xml"/><Relationship Id="rId44" Type="http://schemas.openxmlformats.org/officeDocument/2006/relationships/slide" Target="slides/slide82.xml"/><Relationship Id="rId4" Type="http://schemas.openxmlformats.org/officeDocument/2006/relationships/slide" Target="slides/slide38.xml"/><Relationship Id="rId9" Type="http://schemas.openxmlformats.org/officeDocument/2006/relationships/slide" Target="slides/slide43.xml"/><Relationship Id="rId14" Type="http://schemas.openxmlformats.org/officeDocument/2006/relationships/slide" Target="slides/slide48.xml"/><Relationship Id="rId22" Type="http://schemas.openxmlformats.org/officeDocument/2006/relationships/slide" Target="slides/slide58.xml"/><Relationship Id="rId27" Type="http://schemas.openxmlformats.org/officeDocument/2006/relationships/slide" Target="slides/slide63.xml"/><Relationship Id="rId30" Type="http://schemas.openxmlformats.org/officeDocument/2006/relationships/slide" Target="slides/slide66.xml"/><Relationship Id="rId35" Type="http://schemas.openxmlformats.org/officeDocument/2006/relationships/slide" Target="slides/slide73.xml"/><Relationship Id="rId43" Type="http://schemas.openxmlformats.org/officeDocument/2006/relationships/slide" Target="slides/slide81.xml"/><Relationship Id="rId8" Type="http://schemas.openxmlformats.org/officeDocument/2006/relationships/slide" Target="slides/slide42.xml"/><Relationship Id="rId3" Type="http://schemas.openxmlformats.org/officeDocument/2006/relationships/slide" Target="slides/slide37.xml"/><Relationship Id="rId12" Type="http://schemas.openxmlformats.org/officeDocument/2006/relationships/slide" Target="slides/slide46.xml"/><Relationship Id="rId17" Type="http://schemas.openxmlformats.org/officeDocument/2006/relationships/slide" Target="slides/slide53.xml"/><Relationship Id="rId25" Type="http://schemas.openxmlformats.org/officeDocument/2006/relationships/slide" Target="slides/slide61.xml"/><Relationship Id="rId33" Type="http://schemas.openxmlformats.org/officeDocument/2006/relationships/slide" Target="slides/slide70.xml"/><Relationship Id="rId38" Type="http://schemas.openxmlformats.org/officeDocument/2006/relationships/slide" Target="slides/slide76.xml"/><Relationship Id="rId20" Type="http://schemas.openxmlformats.org/officeDocument/2006/relationships/slide" Target="slides/slide56.xml"/><Relationship Id="rId41" Type="http://schemas.openxmlformats.org/officeDocument/2006/relationships/slide" Target="slides/slide7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image" Target="../media/image10.wmf"/><Relationship Id="rId4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8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4" Type="http://schemas.openxmlformats.org/officeDocument/2006/relationships/image" Target="../media/image78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image" Target="../media/image10.wmf"/><Relationship Id="rId4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4" Type="http://schemas.openxmlformats.org/officeDocument/2006/relationships/image" Target="../media/image11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4" Type="http://schemas.openxmlformats.org/officeDocument/2006/relationships/image" Target="../media/image121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Relationship Id="rId9" Type="http://schemas.openxmlformats.org/officeDocument/2006/relationships/image" Target="../media/image132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image" Target="../media/image10.wmf"/><Relationship Id="rId4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4" Type="http://schemas.openxmlformats.org/officeDocument/2006/relationships/image" Target="../media/image139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2.jpe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>
              <a:defRPr/>
            </a:pPr>
            <a:fld id="{27A6F857-A01C-4AB6-8426-C5F861A12F62}" type="datetimeFigureOut">
              <a:rPr lang="zh-CN" altLang="en-US"/>
              <a:t>2023/9/14/Thu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/>
          <a:lstStyle>
            <a:lvl1pPr algn="r">
              <a:defRPr sz="1300"/>
            </a:lvl1pPr>
          </a:lstStyle>
          <a:p>
            <a:fld id="{36E940E3-6E24-4C49-A756-53BE45CC975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522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>
              <a:defRPr/>
            </a:pPr>
            <a:fld id="{F7E905BD-DBEC-47A6-9760-30CE884C1782}" type="datetimeFigureOut">
              <a:rPr lang="zh-CN" altLang="en-US"/>
              <a:t>2023/9/14/Thu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/>
          <a:lstStyle>
            <a:lvl1pPr algn="r">
              <a:defRPr sz="1300"/>
            </a:lvl1pPr>
          </a:lstStyle>
          <a:p>
            <a:fld id="{236D61F8-602A-4337-9C08-846DE01BC85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617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D61F8-602A-4337-9C08-846DE01BC8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58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D61F8-602A-4337-9C08-846DE01BC85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5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31D5-5C3E-4045-9423-05509E4BF6C6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EEED-D529-41CB-A4E4-5B189BF7008E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31D5-5C3E-4045-9423-05509E4BF6C6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4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5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45CCF-7729-4E30-A849-8441B5D79E9A}" type="datetimeFigureOut">
              <a:rPr lang="en-US"/>
              <a:t>9/14/2023</a:t>
            </a:fld>
            <a:endParaRPr 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45113" y="638175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B6D993-8483-41E4-9611-3037C850192B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89B97-8030-41A6-A68B-814FDBFA1FE8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6B2B7-FEF7-4957-AB21-EF75DBC754F6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82E9D-2246-4B91-9503-B9606DE77C53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C1D3C9-F384-41E9-82E1-E3C2E29A5F44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F5900-E7B2-4EA6-87D7-7961DE06D8AF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B2503D-4C30-4E77-A24F-F7D439FDF54D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3FF9F-1157-41B0-88E6-AB5D1C89EE0C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472470-3A2C-4574-9662-05E5212C6FEA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0325D-92F8-4BF2-9B3B-67B8AFEBCB9B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B28DED-44BF-409F-8232-CAC8B72A13C8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35DC9-94AC-40F3-B68B-2AC0005FB45C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C6BE6-C43D-48A9-AE81-4CFC9DBC10E0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E6A6A-1464-4DC5-A497-9FC134821981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FBB8E2-DCBC-466A-8B00-6922142A85D4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DB9B-E8D1-4354-8317-E603731921F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969C9-7C22-44C7-8D7F-3AEE3BFB7AE7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E79B8-7BF4-49DB-920E-A742A60FFECE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D2A0B-AF36-47E2-BAA7-1CD4078684FD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081A92-A8A7-4E39-9BBC-91DF4460C0DE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0DD15-724D-4F5C-AE95-8C88704A01A2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653B61-8859-410B-BF11-040CCC2FFF33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3227A-F256-49A4-BE6A-134A6924A885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41F1BC-04C2-4521-A90C-ABC3B8A50B44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F9990-9310-4741-BD26-8E2DD83813D1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9632C8-2D78-4506-BC0A-295568FD1AC9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16875-3A23-4C14-9651-DEAEDC771EB5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9CBB6-1CF9-49DA-BC16-0B587BE84FBB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C67FA-593F-4839-BBC6-AAD0C8CEA85F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47289-EFB9-402C-AB20-AA9289E076B3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4DFB3-4376-4BCD-B4FD-711AE746E547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116835-1D2E-4B07-8A15-1C59D2B8E9E3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7B553-0A3D-4FFF-B837-A138177AB22B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5D67C2-6AFE-4385-82B1-E80E69F437FE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3F6C9-D0B5-4CE6-9C34-F39FD08DD852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544595-75E5-4717-9B03-779E283B8C44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7715-B853-465E-8F7F-9EE4889FD4D7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7E8E5-B088-450F-90EE-713A043448BC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7EC03-1A33-4D8C-A424-959044566C88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B858C-BFDC-4DFE-9E77-1EC4EA5084DE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EACC0B-3771-43E3-AC8F-0260548C9197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0E306-0A33-4360-B052-02B6E89348C2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47C89B-F2BD-4216-808B-E59A0B2A085A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970DF-3CEF-41D1-A56C-2BC0777F6BCD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EAFCC8-5DA2-4180-9A2F-7FD4E2F52E5C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3FA84-B912-4B69-8302-5BBACE3EFF83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9D85B6-44B4-43A0-A65D-D9B25E356037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CE73F-49E4-49A9-8049-FB4EEE85FAA9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815D71-033E-4ACB-84A3-F25DF7AD8B77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6D374-4127-4E5B-A319-F52BDBAA63C7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DC26D0-17A2-43D9-A5B9-CB2E4EF06011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5B204-5050-4508-8DA9-BDB31CC49CDF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6C152E-611C-40E1-ACAE-2C05FD4AF783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A49E8-E885-4B3E-9466-E5CB0593F968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064FF9-A0DB-4DB4-91B8-A3BC82D86435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0EC0C-7FA5-440C-9EC7-9A3EF51B335F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997B2B-5614-4BF2-89D5-7DD67CAD1F51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810B-7163-47A8-9297-2A20F77E742A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C2AB1-178F-4EC2-8465-3AA8F6E070E5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1F77B6-8C86-4E34-A034-1AF730ADF858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1F3E1-1E38-4B3E-90AF-5D2C0037D618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4F065-EEF1-4002-9F00-79EF2A38B853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C7072-03D9-4CA0-BF7A-5B1B6C411AF4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DAB3BC-8D5D-4221-8432-F36D9DB82240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E684D6-CF96-4F8F-A8EC-FB4D23B41284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9AA929-C455-4211-B572-E393EA403CCE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6DFC8-1AB9-4ED0-913A-7A9ABB7FAE43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5A3B40-1349-464B-B4AF-FDE02553ED92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49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49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6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</p:spTree>
  </p:cSld>
  <p:clrMapOvr>
    <a:masterClrMapping/>
  </p:clrMapOvr>
  <p:transition spd="med">
    <p:zo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8DDB5-6925-4967-A91E-28C3B9A51D99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63D53-4C2A-47C7-93DA-46AE6692D03C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1EA99C-3D4C-40BF-9577-36988F1A19A7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05995-A106-4F47-80D3-B4CFCEEB70A0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E89E0-0514-4CE9-8F11-D03006186FFD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152906-CA94-425F-9B65-FFB0E2627C68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5BA7B-15C5-4F13-A267-3F4472CE4098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AFFAC1-B3DA-4B5B-B9C3-E70695D4247D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743-C8C4-4EED-9FEF-8B0F3B4E6F30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C4107-B52F-4D9C-AE48-4E8977EB7B55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D38C50-A01F-4477-8C67-A3459C68A735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6FC5D-DE30-4C4B-BBB0-D6FBDBA0B63A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65964-79EC-4F9B-A5EC-BD4FF3079D3C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8E8BE-3A1E-4A39-BDA1-8E2ED37562AC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0462BB-68EC-4E88-96C0-5DF5B7358631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891DB-C65C-4461-A9BF-BEC26BB34B18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FCA1B8-D84B-46A1-9C3A-D1DF6E5A9E5B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00553-C1DD-4504-A838-A7B45BCD61F3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924720-3B07-464C-BFAC-AB466752EB79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59A-EC77-4945-8DE7-878255144C96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273DC8-2A2C-4469-8FEE-3B32680AF441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4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164138" y="260350"/>
            <a:ext cx="3541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电路的基本概念和定律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9B1DF-4C0C-4C62-9CCE-2982C06DB4EB}" type="datetimeFigureOut">
              <a:rPr lang="en-US"/>
              <a:t>9/14/2023</a:t>
            </a:fld>
            <a:endParaRPr 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EDAAAE-7C0F-4CC2-B725-1BC85450BD28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/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67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67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439B886-6310-4714-A3CC-ECB981A9FF1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ECF70-DCBD-487F-98AF-C6C7133C6F6A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F61E-08CA-47CE-B9EE-8823D8176E1B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E4FC-CF70-4575-B7DD-80921602D9F3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9CAF9-BDA5-405E-8169-9D86833B60C0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D31D5-5C3E-4045-9423-05509E4BF6C6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.jpe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8.e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3.jpe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8.e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jpeg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jpe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16.wmf"/><Relationship Id="rId10" Type="http://schemas.openxmlformats.org/officeDocument/2006/relationships/image" Target="../media/image18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5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3.jpeg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29.wmf"/><Relationship Id="rId9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2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image" Target="../media/image3.jpe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35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36.png"/><Relationship Id="rId4" Type="http://schemas.openxmlformats.org/officeDocument/2006/relationships/image" Target="../media/image37.wmf"/><Relationship Id="rId9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oleObject" Target="../embeddings/oleObject45.bin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0.e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42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4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3.jpeg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4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3.wmf"/><Relationship Id="rId11" Type="http://schemas.openxmlformats.org/officeDocument/2006/relationships/image" Target="../media/image3.jpeg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51.png"/><Relationship Id="rId4" Type="http://schemas.openxmlformats.org/officeDocument/2006/relationships/image" Target="../media/image52.wmf"/><Relationship Id="rId9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51.png"/><Relationship Id="rId3" Type="http://schemas.openxmlformats.org/officeDocument/2006/relationships/image" Target="../media/image3.jpeg"/><Relationship Id="rId7" Type="http://schemas.openxmlformats.org/officeDocument/2006/relationships/image" Target="../media/image55.wmf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5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3.jpeg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7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3.jpeg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6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62.wmf"/><Relationship Id="rId3" Type="http://schemas.openxmlformats.org/officeDocument/2006/relationships/image" Target="../media/image3.jpeg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64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61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63.bin"/><Relationship Id="rId4" Type="http://schemas.openxmlformats.org/officeDocument/2006/relationships/image" Target="../media/image50.png"/><Relationship Id="rId9" Type="http://schemas.openxmlformats.org/officeDocument/2006/relationships/image" Target="../media/image60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.jpeg"/><Relationship Id="rId5" Type="http://schemas.openxmlformats.org/officeDocument/2006/relationships/image" Target="../media/image69.emf"/><Relationship Id="rId10" Type="http://schemas.openxmlformats.org/officeDocument/2006/relationships/image" Target="../media/image71.emf"/><Relationship Id="rId4" Type="http://schemas.openxmlformats.org/officeDocument/2006/relationships/oleObject" Target="../embeddings/oleObject65.bin"/><Relationship Id="rId9" Type="http://schemas.openxmlformats.org/officeDocument/2006/relationships/oleObject" Target="../embeddings/oleObject6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.jpe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8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78.emf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77.e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7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83.wmf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82.wmf"/><Relationship Id="rId4" Type="http://schemas.openxmlformats.org/officeDocument/2006/relationships/image" Target="../media/image84.emf"/><Relationship Id="rId9" Type="http://schemas.openxmlformats.org/officeDocument/2006/relationships/oleObject" Target="../embeddings/oleObject75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.jpe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9.png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12.jpeg"/><Relationship Id="rId4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92.wmf"/><Relationship Id="rId4" Type="http://schemas.openxmlformats.org/officeDocument/2006/relationships/oleObject" Target="../embeddings/oleObject79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4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image" Target="../media/image3.jpeg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3.png"/><Relationship Id="rId11" Type="http://schemas.openxmlformats.org/officeDocument/2006/relationships/image" Target="../media/image100.wmf"/><Relationship Id="rId5" Type="http://schemas.openxmlformats.org/officeDocument/2006/relationships/image" Target="../media/image102.png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101.png"/><Relationship Id="rId9" Type="http://schemas.openxmlformats.org/officeDocument/2006/relationships/image" Target="../media/image9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jpeg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84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audio" Target="../media/audio1.wav"/><Relationship Id="rId3" Type="http://schemas.openxmlformats.org/officeDocument/2006/relationships/oleObject" Target="../embeddings/oleObject84.bin"/><Relationship Id="rId7" Type="http://schemas.openxmlformats.org/officeDocument/2006/relationships/image" Target="../media/image12.jpeg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4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12.wmf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6.png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49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7.png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88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image" Target="../media/image3.jpeg"/><Relationship Id="rId3" Type="http://schemas.openxmlformats.org/officeDocument/2006/relationships/image" Target="../media/image109.png"/><Relationship Id="rId7" Type="http://schemas.openxmlformats.org/officeDocument/2006/relationships/image" Target="../media/image119.wmf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121.wmf"/><Relationship Id="rId5" Type="http://schemas.openxmlformats.org/officeDocument/2006/relationships/image" Target="../media/image118.wmf"/><Relationship Id="rId10" Type="http://schemas.openxmlformats.org/officeDocument/2006/relationships/oleObject" Target="../embeddings/oleObject92.bin"/><Relationship Id="rId4" Type="http://schemas.openxmlformats.org/officeDocument/2006/relationships/oleObject" Target="../embeddings/oleObject89.bin"/><Relationship Id="rId9" Type="http://schemas.openxmlformats.org/officeDocument/2006/relationships/image" Target="../media/image120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oleObject" Target="../embeddings/oleObject93.bin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3.e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wmf"/><Relationship Id="rId4" Type="http://schemas.openxmlformats.org/officeDocument/2006/relationships/image" Target="../media/image3.jpeg"/><Relationship Id="rId9" Type="http://schemas.openxmlformats.org/officeDocument/2006/relationships/oleObject" Target="../embeddings/oleObject3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28.wmf"/><Relationship Id="rId18" Type="http://schemas.openxmlformats.org/officeDocument/2006/relationships/oleObject" Target="../embeddings/oleObject102.bin"/><Relationship Id="rId3" Type="http://schemas.openxmlformats.org/officeDocument/2006/relationships/image" Target="../media/image133.png"/><Relationship Id="rId21" Type="http://schemas.openxmlformats.org/officeDocument/2006/relationships/image" Target="../media/image132.wmf"/><Relationship Id="rId7" Type="http://schemas.openxmlformats.org/officeDocument/2006/relationships/image" Target="../media/image125.w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130.wmf"/><Relationship Id="rId2" Type="http://schemas.openxmlformats.org/officeDocument/2006/relationships/slideLayout" Target="../slideLayouts/slideLayout52.xml"/><Relationship Id="rId16" Type="http://schemas.openxmlformats.org/officeDocument/2006/relationships/oleObject" Target="../embeddings/oleObject101.bin"/><Relationship Id="rId20" Type="http://schemas.openxmlformats.org/officeDocument/2006/relationships/oleObject" Target="../embeddings/oleObject10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7.wmf"/><Relationship Id="rId5" Type="http://schemas.openxmlformats.org/officeDocument/2006/relationships/image" Target="../media/image124.wmf"/><Relationship Id="rId15" Type="http://schemas.openxmlformats.org/officeDocument/2006/relationships/image" Target="../media/image129.wmf"/><Relationship Id="rId23" Type="http://schemas.openxmlformats.org/officeDocument/2006/relationships/image" Target="../media/image3.jpeg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131.w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6.wmf"/><Relationship Id="rId14" Type="http://schemas.openxmlformats.org/officeDocument/2006/relationships/oleObject" Target="../embeddings/oleObject100.bin"/><Relationship Id="rId22" Type="http://schemas.openxmlformats.org/officeDocument/2006/relationships/audio" Target="../media/audio1.wav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audio" Target="../media/audio1.wav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3.jpeg"/><Relationship Id="rId3" Type="http://schemas.openxmlformats.org/officeDocument/2006/relationships/image" Target="../media/image140.png"/><Relationship Id="rId7" Type="http://schemas.openxmlformats.org/officeDocument/2006/relationships/image" Target="../media/image137.wmf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39.wmf"/><Relationship Id="rId5" Type="http://schemas.openxmlformats.org/officeDocument/2006/relationships/image" Target="../media/image136.wmf"/><Relationship Id="rId10" Type="http://schemas.openxmlformats.org/officeDocument/2006/relationships/oleObject" Target="../embeddings/oleObject109.bin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38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audio" Target="../media/audio1.wav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143.png"/><Relationship Id="rId4" Type="http://schemas.openxmlformats.org/officeDocument/2006/relationships/image" Target="../media/image3.jpeg"/><Relationship Id="rId9" Type="http://schemas.openxmlformats.org/officeDocument/2006/relationships/image" Target="../media/image142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13" Type="http://schemas.openxmlformats.org/officeDocument/2006/relationships/image" Target="../media/image147.wmf"/><Relationship Id="rId3" Type="http://schemas.openxmlformats.org/officeDocument/2006/relationships/audio" Target="../media/audio1.wav"/><Relationship Id="rId7" Type="http://schemas.openxmlformats.org/officeDocument/2006/relationships/image" Target="../media/image144.wmf"/><Relationship Id="rId12" Type="http://schemas.openxmlformats.org/officeDocument/2006/relationships/oleObject" Target="../embeddings/oleObject115.bin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146.wmf"/><Relationship Id="rId5" Type="http://schemas.openxmlformats.org/officeDocument/2006/relationships/image" Target="../media/image149.png"/><Relationship Id="rId15" Type="http://schemas.openxmlformats.org/officeDocument/2006/relationships/image" Target="../media/image148.wmf"/><Relationship Id="rId10" Type="http://schemas.openxmlformats.org/officeDocument/2006/relationships/oleObject" Target="../embeddings/oleObject114.bin"/><Relationship Id="rId4" Type="http://schemas.openxmlformats.org/officeDocument/2006/relationships/image" Target="../media/image3.jpeg"/><Relationship Id="rId9" Type="http://schemas.openxmlformats.org/officeDocument/2006/relationships/image" Target="../media/image145.wmf"/><Relationship Id="rId14" Type="http://schemas.openxmlformats.org/officeDocument/2006/relationships/oleObject" Target="../embeddings/oleObject116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09.png"/><Relationship Id="rId4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5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5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image" Target="../media/image12.jpe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8.e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7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52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54.emf"/><Relationship Id="rId4" Type="http://schemas.openxmlformats.org/officeDocument/2006/relationships/image" Target="../media/image15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55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56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5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5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60.emf"/><Relationship Id="rId4" Type="http://schemas.openxmlformats.org/officeDocument/2006/relationships/image" Target="../media/image159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6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6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27480" y="800100"/>
            <a:ext cx="7489040" cy="8651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章 电路的基本概念和定律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907630" y="1772770"/>
            <a:ext cx="5062538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 2" panose="05020102010507070707" pitchFamily="18" charset="2"/>
              <a:buNone/>
            </a:pPr>
            <a:r>
              <a:rPr lang="en-US" altLang="zh-CN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电路及电路模型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 2" panose="05020102010507070707" pitchFamily="18" charset="2"/>
              <a:buNone/>
            </a:pPr>
            <a:r>
              <a:rPr lang="en-US" altLang="zh-CN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电路的基本物理量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 2" panose="05020102010507070707" pitchFamily="18" charset="2"/>
              <a:buNone/>
            </a:pPr>
            <a:r>
              <a:rPr lang="en-US" altLang="zh-CN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电阻元件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 2" panose="05020102010507070707" pitchFamily="18" charset="2"/>
              <a:buNone/>
            </a:pPr>
            <a:r>
              <a:rPr lang="en-US" altLang="zh-CN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电阻电路的等效化简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 2" panose="05020102010507070707" pitchFamily="18" charset="2"/>
              <a:buNone/>
            </a:pPr>
            <a:r>
              <a:rPr lang="en-US" altLang="zh-CN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1.5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独立电源元件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 2" panose="05020102010507070707" pitchFamily="18" charset="2"/>
              <a:buNone/>
            </a:pPr>
            <a:r>
              <a:rPr lang="en-US" altLang="zh-CN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1.6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基尔霍夫定律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0063" y="324782"/>
            <a:ext cx="4286250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几种基本的理想电路元件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44538" y="917445"/>
            <a:ext cx="588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电阻元件：表示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消耗电能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的元件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36601" y="1403002"/>
            <a:ext cx="8072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电感元件：表示产生磁场，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储存磁场能量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的元件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11281" y="1925980"/>
            <a:ext cx="7929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电容元件：表示产生电场，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储存电场能量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的元件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82625" y="2458349"/>
            <a:ext cx="8032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电源元件：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将其它形式的能量转变成电能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的元件</a:t>
            </a:r>
          </a:p>
        </p:txBody>
      </p:sp>
      <p:sp>
        <p:nvSpPr>
          <p:cNvPr id="58377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8378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82625" y="3627753"/>
            <a:ext cx="80327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用理想元件来近似的模拟实际电路中每个电气器件和设备，并根据这些器件的连接方式，用理想导线将这些电路元件连接起来。</a:t>
            </a:r>
            <a:endParaRPr lang="zh-CN" altLang="en-US" sz="24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4538" y="3014104"/>
            <a:ext cx="1980029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电路模型</a:t>
            </a:r>
            <a:endParaRPr lang="en-US" altLang="zh-CN" sz="2800" b="1" dirty="0">
              <a:solidFill>
                <a:srgbClr val="8C0F0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95920" y="3014104"/>
            <a:ext cx="1980029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简称：电路</a:t>
            </a:r>
            <a:endParaRPr lang="en-US" altLang="zh-CN" sz="2800" b="1" dirty="0">
              <a:solidFill>
                <a:srgbClr val="8C0F0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3131800" y="3140960"/>
            <a:ext cx="648090" cy="216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3"/>
          <p:cNvGrpSpPr/>
          <p:nvPr/>
        </p:nvGrpSpPr>
        <p:grpSpPr bwMode="auto">
          <a:xfrm>
            <a:off x="2221900" y="4762747"/>
            <a:ext cx="533400" cy="379413"/>
            <a:chOff x="1344" y="1884"/>
            <a:chExt cx="336" cy="239"/>
          </a:xfrm>
        </p:grpSpPr>
        <p:graphicFrame>
          <p:nvGraphicFramePr>
            <p:cNvPr id="16" name="Object 4"/>
            <p:cNvGraphicFramePr>
              <a:graphicFrameLocks noChangeAspect="1"/>
            </p:cNvGraphicFramePr>
            <p:nvPr/>
          </p:nvGraphicFramePr>
          <p:xfrm>
            <a:off x="1344" y="1884"/>
            <a:ext cx="336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VISIO" r:id="rId4" imgW="6126480" imgH="4434840" progId="Visio.Drawing.4">
                    <p:embed/>
                  </p:oleObj>
                </mc:Choice>
                <mc:Fallback>
                  <p:oleObj name="VISIO" r:id="rId4" imgW="6126480" imgH="4434840" progId="Visio.Drawing.4">
                    <p:embed/>
                    <p:pic>
                      <p:nvPicPr>
                        <p:cNvPr id="1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884"/>
                          <a:ext cx="336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5"/>
            <p:cNvSpPr>
              <a:spLocks noChangeShapeType="1"/>
            </p:cNvSpPr>
            <p:nvPr/>
          </p:nvSpPr>
          <p:spPr bwMode="auto">
            <a:xfrm flipV="1">
              <a:off x="1440" y="2016"/>
              <a:ext cx="1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6"/>
          <p:cNvGrpSpPr/>
          <p:nvPr/>
        </p:nvGrpSpPr>
        <p:grpSpPr bwMode="auto">
          <a:xfrm>
            <a:off x="1383700" y="5370760"/>
            <a:ext cx="457200" cy="762000"/>
            <a:chOff x="864" y="2555"/>
            <a:chExt cx="288" cy="480"/>
          </a:xfrm>
        </p:grpSpPr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864" y="2555"/>
              <a:ext cx="288" cy="480"/>
            </a:xfrm>
            <a:prstGeom prst="can">
              <a:avLst>
                <a:gd name="adj" fmla="val 41667"/>
              </a:avLst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20" name="AutoShape 8"/>
            <p:cNvSpPr>
              <a:spLocks noChangeArrowheads="1"/>
            </p:cNvSpPr>
            <p:nvPr/>
          </p:nvSpPr>
          <p:spPr bwMode="auto">
            <a:xfrm>
              <a:off x="960" y="2555"/>
              <a:ext cx="96" cy="85"/>
            </a:xfrm>
            <a:prstGeom prst="can">
              <a:avLst>
                <a:gd name="adj" fmla="val 45690"/>
              </a:avLst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</p:grpSp>
      <p:sp>
        <p:nvSpPr>
          <p:cNvPr id="21" name="Freeform 9"/>
          <p:cNvSpPr/>
          <p:nvPr/>
        </p:nvSpPr>
        <p:spPr bwMode="auto">
          <a:xfrm>
            <a:off x="1612300" y="4972297"/>
            <a:ext cx="685800" cy="381000"/>
          </a:xfrm>
          <a:custGeom>
            <a:avLst/>
            <a:gdLst>
              <a:gd name="T0" fmla="*/ 0 w 432"/>
              <a:gd name="T1" fmla="*/ 381000 h 240"/>
              <a:gd name="T2" fmla="*/ 0 w 432"/>
              <a:gd name="T3" fmla="*/ 0 h 240"/>
              <a:gd name="T4" fmla="*/ 685800 w 432"/>
              <a:gd name="T5" fmla="*/ 0 h 2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240">
                <a:moveTo>
                  <a:pt x="0" y="240"/>
                </a:moveTo>
                <a:lnTo>
                  <a:pt x="0" y="0"/>
                </a:lnTo>
                <a:lnTo>
                  <a:pt x="432" y="0"/>
                </a:lnTo>
              </a:path>
            </a:pathLst>
          </a:cu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2" name="Freeform 10"/>
          <p:cNvSpPr/>
          <p:nvPr/>
        </p:nvSpPr>
        <p:spPr bwMode="auto">
          <a:xfrm>
            <a:off x="2679100" y="4972297"/>
            <a:ext cx="914400" cy="990600"/>
          </a:xfrm>
          <a:custGeom>
            <a:avLst/>
            <a:gdLst>
              <a:gd name="T0" fmla="*/ 0 w 528"/>
              <a:gd name="T1" fmla="*/ 0 h 624"/>
              <a:gd name="T2" fmla="*/ 332509 w 528"/>
              <a:gd name="T3" fmla="*/ 0 h 624"/>
              <a:gd name="T4" fmla="*/ 332509 w 528"/>
              <a:gd name="T5" fmla="*/ 990600 h 624"/>
              <a:gd name="T6" fmla="*/ 914400 w 528"/>
              <a:gd name="T7" fmla="*/ 990600 h 6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624">
                <a:moveTo>
                  <a:pt x="0" y="0"/>
                </a:moveTo>
                <a:lnTo>
                  <a:pt x="192" y="0"/>
                </a:lnTo>
                <a:lnTo>
                  <a:pt x="192" y="624"/>
                </a:lnTo>
                <a:lnTo>
                  <a:pt x="528" y="624"/>
                </a:lnTo>
              </a:path>
            </a:pathLst>
          </a:cu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" name="Freeform 11"/>
          <p:cNvSpPr/>
          <p:nvPr/>
        </p:nvSpPr>
        <p:spPr bwMode="auto">
          <a:xfrm>
            <a:off x="1625000" y="6032747"/>
            <a:ext cx="1981200" cy="381000"/>
          </a:xfrm>
          <a:custGeom>
            <a:avLst/>
            <a:gdLst>
              <a:gd name="T0" fmla="*/ 2147483647 w 1248"/>
              <a:gd name="T1" fmla="*/ 0 h 240"/>
              <a:gd name="T2" fmla="*/ 2147483647 w 1248"/>
              <a:gd name="T3" fmla="*/ 2147483647 h 240"/>
              <a:gd name="T4" fmla="*/ 0 w 1248"/>
              <a:gd name="T5" fmla="*/ 2147483647 h 240"/>
              <a:gd name="T6" fmla="*/ 0 w 124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48" h="240">
                <a:moveTo>
                  <a:pt x="1248" y="0"/>
                </a:moveTo>
                <a:lnTo>
                  <a:pt x="124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AutoShape 12"/>
          <p:cNvSpPr>
            <a:spLocks noChangeArrowheads="1"/>
          </p:cNvSpPr>
          <p:nvPr/>
        </p:nvSpPr>
        <p:spPr bwMode="auto">
          <a:xfrm>
            <a:off x="4360262" y="552951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99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pSp>
        <p:nvGrpSpPr>
          <p:cNvPr id="25" name="Group 13"/>
          <p:cNvGrpSpPr/>
          <p:nvPr/>
        </p:nvGrpSpPr>
        <p:grpSpPr bwMode="auto">
          <a:xfrm>
            <a:off x="3236312" y="5227885"/>
            <a:ext cx="747713" cy="406400"/>
            <a:chOff x="2031" y="2465"/>
            <a:chExt cx="471" cy="256"/>
          </a:xfrm>
        </p:grpSpPr>
        <p:sp>
          <p:nvSpPr>
            <p:cNvPr id="26" name="Freeform 14"/>
            <p:cNvSpPr/>
            <p:nvPr/>
          </p:nvSpPr>
          <p:spPr bwMode="auto">
            <a:xfrm>
              <a:off x="2031" y="2708"/>
              <a:ext cx="86" cy="9"/>
            </a:xfrm>
            <a:custGeom>
              <a:avLst/>
              <a:gdLst>
                <a:gd name="T0" fmla="*/ 86 w 86"/>
                <a:gd name="T1" fmla="*/ 9 h 9"/>
                <a:gd name="T2" fmla="*/ 0 w 86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6" h="9">
                  <a:moveTo>
                    <a:pt x="86" y="9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Freeform 15"/>
            <p:cNvSpPr/>
            <p:nvPr/>
          </p:nvSpPr>
          <p:spPr bwMode="auto">
            <a:xfrm>
              <a:off x="2258" y="2465"/>
              <a:ext cx="1" cy="66"/>
            </a:xfrm>
            <a:custGeom>
              <a:avLst/>
              <a:gdLst>
                <a:gd name="T0" fmla="*/ 0 w 1"/>
                <a:gd name="T1" fmla="*/ 0 h 66"/>
                <a:gd name="T2" fmla="*/ 0 w 1"/>
                <a:gd name="T3" fmla="*/ 66 h 6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66">
                  <a:moveTo>
                    <a:pt x="0" y="0"/>
                  </a:moveTo>
                  <a:lnTo>
                    <a:pt x="0" y="66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 rot="-68746">
              <a:off x="2112" y="2496"/>
              <a:ext cx="48" cy="5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 rot="-708147">
              <a:off x="2064" y="2592"/>
              <a:ext cx="48" cy="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flipH="1">
              <a:off x="2352" y="2496"/>
              <a:ext cx="29" cy="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 rot="823120" flipH="1">
              <a:off x="2400" y="2581"/>
              <a:ext cx="48" cy="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2439" y="2703"/>
              <a:ext cx="63" cy="18"/>
            </a:xfrm>
            <a:custGeom>
              <a:avLst/>
              <a:gdLst>
                <a:gd name="T0" fmla="*/ 63 w 63"/>
                <a:gd name="T1" fmla="*/ 0 h 18"/>
                <a:gd name="T2" fmla="*/ 0 w 63"/>
                <a:gd name="T3" fmla="*/ 18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3" h="18">
                  <a:moveTo>
                    <a:pt x="63" y="0"/>
                  </a:moveTo>
                  <a:lnTo>
                    <a:pt x="0" y="18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" name="Line 30"/>
          <p:cNvSpPr>
            <a:spLocks noChangeShapeType="1"/>
          </p:cNvSpPr>
          <p:nvPr/>
        </p:nvSpPr>
        <p:spPr bwMode="auto">
          <a:xfrm>
            <a:off x="5801712" y="4737347"/>
            <a:ext cx="0" cy="1223963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>
            <a:off x="7817837" y="4737347"/>
            <a:ext cx="0" cy="504825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9" name="Line 32"/>
          <p:cNvSpPr>
            <a:spLocks noChangeShapeType="1"/>
          </p:cNvSpPr>
          <p:nvPr/>
        </p:nvSpPr>
        <p:spPr bwMode="auto">
          <a:xfrm>
            <a:off x="7817837" y="5816847"/>
            <a:ext cx="0" cy="720725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5801712" y="6105772"/>
            <a:ext cx="0" cy="431800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1" name="Line 34"/>
          <p:cNvSpPr>
            <a:spLocks noChangeShapeType="1"/>
          </p:cNvSpPr>
          <p:nvPr/>
        </p:nvSpPr>
        <p:spPr bwMode="auto">
          <a:xfrm>
            <a:off x="5801712" y="6537572"/>
            <a:ext cx="2016125" cy="0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2" name="Line 35"/>
          <p:cNvSpPr>
            <a:spLocks noChangeShapeType="1"/>
          </p:cNvSpPr>
          <p:nvPr/>
        </p:nvSpPr>
        <p:spPr bwMode="auto">
          <a:xfrm>
            <a:off x="5801712" y="5816847"/>
            <a:ext cx="0" cy="144463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43" name="Group 36"/>
          <p:cNvGrpSpPr/>
          <p:nvPr/>
        </p:nvGrpSpPr>
        <p:grpSpPr bwMode="auto">
          <a:xfrm>
            <a:off x="5695350" y="5097710"/>
            <a:ext cx="682625" cy="574675"/>
            <a:chOff x="3379" y="1344"/>
            <a:chExt cx="430" cy="362"/>
          </a:xfrm>
        </p:grpSpPr>
        <p:sp>
          <p:nvSpPr>
            <p:cNvPr id="44" name="Rectangle 37"/>
            <p:cNvSpPr>
              <a:spLocks noChangeArrowheads="1"/>
            </p:cNvSpPr>
            <p:nvPr/>
          </p:nvSpPr>
          <p:spPr bwMode="auto">
            <a:xfrm>
              <a:off x="3379" y="1344"/>
              <a:ext cx="136" cy="362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45" name="Object 38"/>
            <p:cNvGraphicFramePr>
              <a:graphicFrameLocks noChangeAspect="1"/>
            </p:cNvGraphicFramePr>
            <p:nvPr/>
          </p:nvGraphicFramePr>
          <p:xfrm>
            <a:off x="3560" y="1344"/>
            <a:ext cx="249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Equation" r:id="rId6" imgW="26035" imgH="45085" progId="Equation.3">
                    <p:embed/>
                  </p:oleObj>
                </mc:Choice>
                <mc:Fallback>
                  <p:oleObj name="Equation" r:id="rId6" imgW="26035" imgH="45085" progId="Equation.3">
                    <p:embed/>
                    <p:pic>
                      <p:nvPicPr>
                        <p:cNvPr id="45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1344"/>
                          <a:ext cx="249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Group 39"/>
          <p:cNvGrpSpPr/>
          <p:nvPr/>
        </p:nvGrpSpPr>
        <p:grpSpPr bwMode="auto">
          <a:xfrm>
            <a:off x="7744812" y="5242172"/>
            <a:ext cx="700088" cy="574675"/>
            <a:chOff x="4694" y="1344"/>
            <a:chExt cx="441" cy="362"/>
          </a:xfrm>
        </p:grpSpPr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4694" y="1344"/>
              <a:ext cx="136" cy="362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48" name="Object 41"/>
            <p:cNvGraphicFramePr>
              <a:graphicFrameLocks noChangeAspect="1"/>
            </p:cNvGraphicFramePr>
            <p:nvPr/>
          </p:nvGraphicFramePr>
          <p:xfrm>
            <a:off x="4867" y="1344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Equation" r:id="rId8" imgW="38735" imgH="45085" progId="Equation.3">
                    <p:embed/>
                  </p:oleObj>
                </mc:Choice>
                <mc:Fallback>
                  <p:oleObj name="Equation" r:id="rId8" imgW="38735" imgH="45085" progId="Equation.3">
                    <p:embed/>
                    <p:pic>
                      <p:nvPicPr>
                        <p:cNvPr id="48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7" y="1344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42"/>
          <p:cNvGrpSpPr/>
          <p:nvPr/>
        </p:nvGrpSpPr>
        <p:grpSpPr bwMode="auto">
          <a:xfrm>
            <a:off x="5441350" y="5889872"/>
            <a:ext cx="1130300" cy="455613"/>
            <a:chOff x="3243" y="1752"/>
            <a:chExt cx="712" cy="287"/>
          </a:xfrm>
        </p:grpSpPr>
        <p:sp>
          <p:nvSpPr>
            <p:cNvPr id="50" name="Line 43"/>
            <p:cNvSpPr>
              <a:spLocks noChangeShapeType="1"/>
            </p:cNvSpPr>
            <p:nvPr/>
          </p:nvSpPr>
          <p:spPr bwMode="auto">
            <a:xfrm>
              <a:off x="3334" y="1888"/>
              <a:ext cx="226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>
              <a:off x="3243" y="1797"/>
              <a:ext cx="408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52" name="Object 45"/>
            <p:cNvGraphicFramePr>
              <a:graphicFrameLocks noChangeAspect="1"/>
            </p:cNvGraphicFramePr>
            <p:nvPr/>
          </p:nvGraphicFramePr>
          <p:xfrm>
            <a:off x="3687" y="1752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Equation" r:id="rId10" imgW="38735" imgH="45085" progId="Equation.3">
                    <p:embed/>
                  </p:oleObj>
                </mc:Choice>
                <mc:Fallback>
                  <p:oleObj name="Equation" r:id="rId10" imgW="38735" imgH="45085" progId="Equation.3">
                    <p:embed/>
                    <p:pic>
                      <p:nvPicPr>
                        <p:cNvPr id="52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1752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Litebulb"/>
          <p:cNvSpPr>
            <a:spLocks noEditPoints="1" noChangeArrowheads="1"/>
          </p:cNvSpPr>
          <p:nvPr/>
        </p:nvSpPr>
        <p:spPr bwMode="auto">
          <a:xfrm>
            <a:off x="3352200" y="5385047"/>
            <a:ext cx="431800" cy="6477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4" name="Group 55"/>
          <p:cNvGrpSpPr/>
          <p:nvPr/>
        </p:nvGrpSpPr>
        <p:grpSpPr bwMode="auto">
          <a:xfrm>
            <a:off x="5801712" y="4376985"/>
            <a:ext cx="2016125" cy="576262"/>
            <a:chOff x="3470" y="799"/>
            <a:chExt cx="1270" cy="363"/>
          </a:xfrm>
        </p:grpSpPr>
        <p:sp>
          <p:nvSpPr>
            <p:cNvPr id="55" name="Line 56"/>
            <p:cNvSpPr>
              <a:spLocks noChangeShapeType="1"/>
            </p:cNvSpPr>
            <p:nvPr/>
          </p:nvSpPr>
          <p:spPr bwMode="auto">
            <a:xfrm>
              <a:off x="3470" y="1026"/>
              <a:ext cx="589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Line 57"/>
            <p:cNvSpPr>
              <a:spLocks noChangeShapeType="1"/>
            </p:cNvSpPr>
            <p:nvPr/>
          </p:nvSpPr>
          <p:spPr bwMode="auto">
            <a:xfrm>
              <a:off x="4286" y="1026"/>
              <a:ext cx="454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Line 58"/>
            <p:cNvSpPr>
              <a:spLocks noChangeShapeType="1"/>
            </p:cNvSpPr>
            <p:nvPr/>
          </p:nvSpPr>
          <p:spPr bwMode="auto">
            <a:xfrm>
              <a:off x="4105" y="845"/>
              <a:ext cx="181" cy="181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8" name="Line 59"/>
            <p:cNvSpPr>
              <a:spLocks noChangeShapeType="1"/>
            </p:cNvSpPr>
            <p:nvPr/>
          </p:nvSpPr>
          <p:spPr bwMode="auto">
            <a:xfrm flipH="1">
              <a:off x="4150" y="799"/>
              <a:ext cx="91" cy="363"/>
            </a:xfrm>
            <a:prstGeom prst="line">
              <a:avLst/>
            </a:prstGeom>
            <a:noFill/>
            <a:ln w="38100" cap="sq">
              <a:solidFill>
                <a:schemeClr val="bg2">
                  <a:lumMod val="25000"/>
                </a:schemeClr>
              </a:solidFill>
              <a:round/>
              <a:tailEnd type="triangle" w="med" len="med"/>
            </a:ln>
            <a:effectLst>
              <a:prstShdw prst="shdw17" dist="17961" dir="2700000">
                <a:srgbClr val="991F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9" grpId="0" autoUpdateAnimBg="0"/>
      <p:bldP spid="12" grpId="0" autoUpdateAnimBg="0"/>
      <p:bldP spid="2" grpId="0" animBg="1"/>
      <p:bldP spid="13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41473" y="4005080"/>
            <a:ext cx="865187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注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44538" y="4133681"/>
            <a:ext cx="78581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ts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具有相同的主要电磁性能的实际电路部件，在一定条件下可用同一模型表示；</a:t>
            </a:r>
            <a:endParaRPr lang="en-US" altLang="zh-CN" sz="24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fontAlgn="t" hangingPunct="1">
              <a:spcBef>
                <a:spcPts val="0"/>
              </a:spcBef>
              <a:buClrTx/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fontAlgn="t" hangingPunct="1">
              <a:spcBef>
                <a:spcPts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同一实际电路部件在不同的应用条件下，其模型可以有不同的形式。</a:t>
            </a:r>
          </a:p>
        </p:txBody>
      </p:sp>
      <p:sp>
        <p:nvSpPr>
          <p:cNvPr id="58377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8378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83700" y="756796"/>
            <a:ext cx="7061200" cy="2160587"/>
            <a:chOff x="1383700" y="756796"/>
            <a:chExt cx="7061200" cy="2160587"/>
          </a:xfrm>
        </p:grpSpPr>
        <p:grpSp>
          <p:nvGrpSpPr>
            <p:cNvPr id="15" name="Group 3"/>
            <p:cNvGrpSpPr/>
            <p:nvPr/>
          </p:nvGrpSpPr>
          <p:grpSpPr bwMode="auto">
            <a:xfrm>
              <a:off x="2221900" y="1142558"/>
              <a:ext cx="533400" cy="379413"/>
              <a:chOff x="1344" y="1884"/>
              <a:chExt cx="336" cy="239"/>
            </a:xfrm>
          </p:grpSpPr>
          <p:graphicFrame>
            <p:nvGraphicFramePr>
              <p:cNvPr id="16" name="Object 4"/>
              <p:cNvGraphicFramePr>
                <a:graphicFrameLocks noChangeAspect="1"/>
              </p:cNvGraphicFramePr>
              <p:nvPr/>
            </p:nvGraphicFramePr>
            <p:xfrm>
              <a:off x="1344" y="1884"/>
              <a:ext cx="336" cy="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6" name="VISIO" r:id="rId4" imgW="6126480" imgH="4434840" progId="Visio.Drawing.4">
                      <p:embed/>
                    </p:oleObj>
                  </mc:Choice>
                  <mc:Fallback>
                    <p:oleObj name="VISIO" r:id="rId4" imgW="6126480" imgH="4434840" progId="Visio.Drawing.4">
                      <p:embed/>
                      <p:pic>
                        <p:nvPicPr>
                          <p:cNvPr id="16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884"/>
                            <a:ext cx="336" cy="2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Line 5"/>
              <p:cNvSpPr>
                <a:spLocks noChangeShapeType="1"/>
              </p:cNvSpPr>
              <p:nvPr/>
            </p:nvSpPr>
            <p:spPr bwMode="auto">
              <a:xfrm flipV="1">
                <a:off x="1440" y="201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Group 6"/>
            <p:cNvGrpSpPr/>
            <p:nvPr/>
          </p:nvGrpSpPr>
          <p:grpSpPr bwMode="auto">
            <a:xfrm>
              <a:off x="1383700" y="1750571"/>
              <a:ext cx="457200" cy="762000"/>
              <a:chOff x="864" y="2555"/>
              <a:chExt cx="288" cy="480"/>
            </a:xfrm>
          </p:grpSpPr>
          <p:sp>
            <p:nvSpPr>
              <p:cNvPr id="19" name="AutoShape 7"/>
              <p:cNvSpPr>
                <a:spLocks noChangeArrowheads="1"/>
              </p:cNvSpPr>
              <p:nvPr/>
            </p:nvSpPr>
            <p:spPr bwMode="auto">
              <a:xfrm>
                <a:off x="864" y="2555"/>
                <a:ext cx="288" cy="480"/>
              </a:xfrm>
              <a:prstGeom prst="can">
                <a:avLst>
                  <a:gd name="adj" fmla="val 41667"/>
                </a:avLst>
              </a:prstGeom>
              <a:solidFill>
                <a:srgbClr val="00FFFF"/>
              </a:solidFill>
              <a:ln w="12700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AutoShape 8"/>
              <p:cNvSpPr>
                <a:spLocks noChangeArrowheads="1"/>
              </p:cNvSpPr>
              <p:nvPr/>
            </p:nvSpPr>
            <p:spPr bwMode="auto">
              <a:xfrm>
                <a:off x="960" y="2555"/>
                <a:ext cx="96" cy="85"/>
              </a:xfrm>
              <a:prstGeom prst="can">
                <a:avLst>
                  <a:gd name="adj" fmla="val 45690"/>
                </a:avLst>
              </a:prstGeom>
              <a:solidFill>
                <a:srgbClr val="00FFFF"/>
              </a:solidFill>
              <a:ln w="12700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0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1" name="Freeform 9"/>
            <p:cNvSpPr/>
            <p:nvPr/>
          </p:nvSpPr>
          <p:spPr bwMode="auto">
            <a:xfrm>
              <a:off x="1612300" y="1352108"/>
              <a:ext cx="685800" cy="381000"/>
            </a:xfrm>
            <a:custGeom>
              <a:avLst/>
              <a:gdLst>
                <a:gd name="T0" fmla="*/ 0 w 432"/>
                <a:gd name="T1" fmla="*/ 381000 h 240"/>
                <a:gd name="T2" fmla="*/ 0 w 432"/>
                <a:gd name="T3" fmla="*/ 0 h 240"/>
                <a:gd name="T4" fmla="*/ 685800 w 432"/>
                <a:gd name="T5" fmla="*/ 0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240">
                  <a:moveTo>
                    <a:pt x="0" y="240"/>
                  </a:moveTo>
                  <a:lnTo>
                    <a:pt x="0" y="0"/>
                  </a:lnTo>
                  <a:lnTo>
                    <a:pt x="432" y="0"/>
                  </a:lnTo>
                </a:path>
              </a:pathLst>
            </a:custGeom>
            <a:noFill/>
            <a:ln w="381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10"/>
            <p:cNvSpPr/>
            <p:nvPr/>
          </p:nvSpPr>
          <p:spPr bwMode="auto">
            <a:xfrm>
              <a:off x="2679100" y="1352108"/>
              <a:ext cx="914400" cy="990600"/>
            </a:xfrm>
            <a:custGeom>
              <a:avLst/>
              <a:gdLst>
                <a:gd name="T0" fmla="*/ 0 w 528"/>
                <a:gd name="T1" fmla="*/ 0 h 624"/>
                <a:gd name="T2" fmla="*/ 332509 w 528"/>
                <a:gd name="T3" fmla="*/ 0 h 624"/>
                <a:gd name="T4" fmla="*/ 332509 w 528"/>
                <a:gd name="T5" fmla="*/ 990600 h 624"/>
                <a:gd name="T6" fmla="*/ 914400 w 528"/>
                <a:gd name="T7" fmla="*/ 990600 h 6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624">
                  <a:moveTo>
                    <a:pt x="0" y="0"/>
                  </a:moveTo>
                  <a:lnTo>
                    <a:pt x="192" y="0"/>
                  </a:lnTo>
                  <a:lnTo>
                    <a:pt x="192" y="624"/>
                  </a:lnTo>
                  <a:lnTo>
                    <a:pt x="528" y="624"/>
                  </a:lnTo>
                </a:path>
              </a:pathLst>
            </a:custGeom>
            <a:noFill/>
            <a:ln w="381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11"/>
            <p:cNvSpPr/>
            <p:nvPr/>
          </p:nvSpPr>
          <p:spPr bwMode="auto">
            <a:xfrm>
              <a:off x="1625000" y="2412558"/>
              <a:ext cx="1981200" cy="381000"/>
            </a:xfrm>
            <a:custGeom>
              <a:avLst/>
              <a:gdLst>
                <a:gd name="T0" fmla="*/ 2147483647 w 1248"/>
                <a:gd name="T1" fmla="*/ 0 h 240"/>
                <a:gd name="T2" fmla="*/ 2147483647 w 1248"/>
                <a:gd name="T3" fmla="*/ 2147483647 h 240"/>
                <a:gd name="T4" fmla="*/ 0 w 1248"/>
                <a:gd name="T5" fmla="*/ 2147483647 h 240"/>
                <a:gd name="T6" fmla="*/ 0 w 124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48" h="240">
                  <a:moveTo>
                    <a:pt x="1248" y="0"/>
                  </a:moveTo>
                  <a:lnTo>
                    <a:pt x="1248" y="240"/>
                  </a:lnTo>
                  <a:lnTo>
                    <a:pt x="0" y="240"/>
                  </a:lnTo>
                  <a:lnTo>
                    <a:pt x="0" y="48"/>
                  </a:ln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utoShape 12"/>
            <p:cNvSpPr>
              <a:spLocks noChangeArrowheads="1"/>
            </p:cNvSpPr>
            <p:nvPr/>
          </p:nvSpPr>
          <p:spPr bwMode="auto">
            <a:xfrm>
              <a:off x="4360262" y="1909321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5" name="Group 13"/>
            <p:cNvGrpSpPr/>
            <p:nvPr/>
          </p:nvGrpSpPr>
          <p:grpSpPr bwMode="auto">
            <a:xfrm>
              <a:off x="3236312" y="1607696"/>
              <a:ext cx="747713" cy="406400"/>
              <a:chOff x="2031" y="2465"/>
              <a:chExt cx="471" cy="256"/>
            </a:xfrm>
          </p:grpSpPr>
          <p:sp>
            <p:nvSpPr>
              <p:cNvPr id="26" name="Freeform 14"/>
              <p:cNvSpPr/>
              <p:nvPr/>
            </p:nvSpPr>
            <p:spPr bwMode="auto">
              <a:xfrm>
                <a:off x="2031" y="2708"/>
                <a:ext cx="86" cy="9"/>
              </a:xfrm>
              <a:custGeom>
                <a:avLst/>
                <a:gdLst>
                  <a:gd name="T0" fmla="*/ 86 w 86"/>
                  <a:gd name="T1" fmla="*/ 9 h 9"/>
                  <a:gd name="T2" fmla="*/ 0 w 86"/>
                  <a:gd name="T3" fmla="*/ 0 h 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86" h="9">
                    <a:moveTo>
                      <a:pt x="86" y="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Freeform 15"/>
              <p:cNvSpPr/>
              <p:nvPr/>
            </p:nvSpPr>
            <p:spPr bwMode="auto">
              <a:xfrm>
                <a:off x="2258" y="2465"/>
                <a:ext cx="1" cy="66"/>
              </a:xfrm>
              <a:custGeom>
                <a:avLst/>
                <a:gdLst>
                  <a:gd name="T0" fmla="*/ 0 w 1"/>
                  <a:gd name="T1" fmla="*/ 0 h 66"/>
                  <a:gd name="T2" fmla="*/ 0 w 1"/>
                  <a:gd name="T3" fmla="*/ 66 h 6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66">
                    <a:moveTo>
                      <a:pt x="0" y="0"/>
                    </a:moveTo>
                    <a:lnTo>
                      <a:pt x="0" y="66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16"/>
              <p:cNvSpPr>
                <a:spLocks noChangeShapeType="1"/>
              </p:cNvSpPr>
              <p:nvPr/>
            </p:nvSpPr>
            <p:spPr bwMode="auto">
              <a:xfrm rot="-68746">
                <a:off x="2112" y="2496"/>
                <a:ext cx="48" cy="5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17"/>
              <p:cNvSpPr>
                <a:spLocks noChangeShapeType="1"/>
              </p:cNvSpPr>
              <p:nvPr/>
            </p:nvSpPr>
            <p:spPr bwMode="auto">
              <a:xfrm rot="-708147">
                <a:off x="2064" y="2592"/>
                <a:ext cx="48" cy="3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18"/>
              <p:cNvSpPr>
                <a:spLocks noChangeShapeType="1"/>
              </p:cNvSpPr>
              <p:nvPr/>
            </p:nvSpPr>
            <p:spPr bwMode="auto">
              <a:xfrm flipH="1">
                <a:off x="2352" y="2496"/>
                <a:ext cx="29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19"/>
              <p:cNvSpPr>
                <a:spLocks noChangeShapeType="1"/>
              </p:cNvSpPr>
              <p:nvPr/>
            </p:nvSpPr>
            <p:spPr bwMode="auto">
              <a:xfrm rot="823120" flipH="1">
                <a:off x="2400" y="2581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Freeform 20"/>
              <p:cNvSpPr/>
              <p:nvPr/>
            </p:nvSpPr>
            <p:spPr bwMode="auto">
              <a:xfrm>
                <a:off x="2439" y="2703"/>
                <a:ext cx="63" cy="18"/>
              </a:xfrm>
              <a:custGeom>
                <a:avLst/>
                <a:gdLst>
                  <a:gd name="T0" fmla="*/ 63 w 63"/>
                  <a:gd name="T1" fmla="*/ 0 h 18"/>
                  <a:gd name="T2" fmla="*/ 0 w 63"/>
                  <a:gd name="T3" fmla="*/ 18 h 1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3" h="18">
                    <a:moveTo>
                      <a:pt x="63" y="0"/>
                    </a:moveTo>
                    <a:lnTo>
                      <a:pt x="0" y="18"/>
                    </a:ln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5801712" y="1117158"/>
              <a:ext cx="0" cy="1223963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7817837" y="1117158"/>
              <a:ext cx="0" cy="504825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7817837" y="2196658"/>
              <a:ext cx="0" cy="720725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5801712" y="2485583"/>
              <a:ext cx="0" cy="43180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5801712" y="2917383"/>
              <a:ext cx="2016125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>
              <a:off x="5801712" y="2196658"/>
              <a:ext cx="0" cy="144463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9" name="Group 36"/>
            <p:cNvGrpSpPr/>
            <p:nvPr/>
          </p:nvGrpSpPr>
          <p:grpSpPr bwMode="auto">
            <a:xfrm>
              <a:off x="5695350" y="1477521"/>
              <a:ext cx="682625" cy="574675"/>
              <a:chOff x="3379" y="1344"/>
              <a:chExt cx="430" cy="362"/>
            </a:xfrm>
          </p:grpSpPr>
          <p:sp>
            <p:nvSpPr>
              <p:cNvPr id="40" name="Rectangle 37"/>
              <p:cNvSpPr>
                <a:spLocks noChangeArrowheads="1"/>
              </p:cNvSpPr>
              <p:nvPr/>
            </p:nvSpPr>
            <p:spPr bwMode="auto">
              <a:xfrm>
                <a:off x="3379" y="1344"/>
                <a:ext cx="136" cy="362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chemeClr val="bg2">
                    <a:lumMod val="25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graphicFrame>
            <p:nvGraphicFramePr>
              <p:cNvPr id="41" name="Object 38"/>
              <p:cNvGraphicFramePr>
                <a:graphicFrameLocks noChangeAspect="1"/>
              </p:cNvGraphicFramePr>
              <p:nvPr/>
            </p:nvGraphicFramePr>
            <p:xfrm>
              <a:off x="3560" y="1344"/>
              <a:ext cx="249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7" name="Equation" r:id="rId6" imgW="26035" imgH="45085" progId="Equation.3">
                      <p:embed/>
                    </p:oleObj>
                  </mc:Choice>
                  <mc:Fallback>
                    <p:oleObj name="Equation" r:id="rId6" imgW="26035" imgH="45085" progId="Equation.3">
                      <p:embed/>
                      <p:pic>
                        <p:nvPicPr>
                          <p:cNvPr id="41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60" y="1344"/>
                            <a:ext cx="249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2" name="Group 39"/>
            <p:cNvGrpSpPr/>
            <p:nvPr/>
          </p:nvGrpSpPr>
          <p:grpSpPr bwMode="auto">
            <a:xfrm>
              <a:off x="7744812" y="1621983"/>
              <a:ext cx="700088" cy="574675"/>
              <a:chOff x="4694" y="1344"/>
              <a:chExt cx="441" cy="362"/>
            </a:xfrm>
          </p:grpSpPr>
          <p:sp>
            <p:nvSpPr>
              <p:cNvPr id="43" name="Rectangle 40"/>
              <p:cNvSpPr>
                <a:spLocks noChangeArrowheads="1"/>
              </p:cNvSpPr>
              <p:nvPr/>
            </p:nvSpPr>
            <p:spPr bwMode="auto">
              <a:xfrm>
                <a:off x="4694" y="1344"/>
                <a:ext cx="136" cy="362"/>
              </a:xfrm>
              <a:prstGeom prst="rect">
                <a:avLst/>
              </a:prstGeom>
              <a:solidFill>
                <a:srgbClr val="FF9900"/>
              </a:solidFill>
              <a:ln w="9525" algn="ctr">
                <a:solidFill>
                  <a:schemeClr val="bg2">
                    <a:lumMod val="25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graphicFrame>
            <p:nvGraphicFramePr>
              <p:cNvPr id="44" name="Object 41"/>
              <p:cNvGraphicFramePr>
                <a:graphicFrameLocks noChangeAspect="1"/>
              </p:cNvGraphicFramePr>
              <p:nvPr/>
            </p:nvGraphicFramePr>
            <p:xfrm>
              <a:off x="4867" y="1344"/>
              <a:ext cx="268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8" name="Equation" r:id="rId8" imgW="38735" imgH="45085" progId="Equation.3">
                      <p:embed/>
                    </p:oleObj>
                  </mc:Choice>
                  <mc:Fallback>
                    <p:oleObj name="Equation" r:id="rId8" imgW="38735" imgH="45085" progId="Equation.3">
                      <p:embed/>
                      <p:pic>
                        <p:nvPicPr>
                          <p:cNvPr id="44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67" y="1344"/>
                            <a:ext cx="268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" name="Group 42"/>
            <p:cNvGrpSpPr/>
            <p:nvPr/>
          </p:nvGrpSpPr>
          <p:grpSpPr bwMode="auto">
            <a:xfrm>
              <a:off x="5441350" y="2269683"/>
              <a:ext cx="1130300" cy="455613"/>
              <a:chOff x="3243" y="1752"/>
              <a:chExt cx="712" cy="287"/>
            </a:xfrm>
          </p:grpSpPr>
          <p:sp>
            <p:nvSpPr>
              <p:cNvPr id="46" name="Line 43"/>
              <p:cNvSpPr>
                <a:spLocks noChangeShapeType="1"/>
              </p:cNvSpPr>
              <p:nvPr/>
            </p:nvSpPr>
            <p:spPr bwMode="auto">
              <a:xfrm>
                <a:off x="3334" y="1888"/>
                <a:ext cx="226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7" name="Line 44"/>
              <p:cNvSpPr>
                <a:spLocks noChangeShapeType="1"/>
              </p:cNvSpPr>
              <p:nvPr/>
            </p:nvSpPr>
            <p:spPr bwMode="auto">
              <a:xfrm>
                <a:off x="3243" y="1797"/>
                <a:ext cx="408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graphicFrame>
            <p:nvGraphicFramePr>
              <p:cNvPr id="48" name="Object 45"/>
              <p:cNvGraphicFramePr>
                <a:graphicFrameLocks noChangeAspect="1"/>
              </p:cNvGraphicFramePr>
              <p:nvPr/>
            </p:nvGraphicFramePr>
            <p:xfrm>
              <a:off x="3687" y="1752"/>
              <a:ext cx="268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9" name="Equation" r:id="rId10" imgW="38735" imgH="45085" progId="Equation.3">
                      <p:embed/>
                    </p:oleObj>
                  </mc:Choice>
                  <mc:Fallback>
                    <p:oleObj name="Equation" r:id="rId10" imgW="38735" imgH="45085" progId="Equation.3">
                      <p:embed/>
                      <p:pic>
                        <p:nvPicPr>
                          <p:cNvPr id="48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87" y="1752"/>
                            <a:ext cx="268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9" name="Litebulb"/>
            <p:cNvSpPr>
              <a:spLocks noEditPoints="1" noChangeArrowheads="1"/>
            </p:cNvSpPr>
            <p:nvPr/>
          </p:nvSpPr>
          <p:spPr bwMode="auto">
            <a:xfrm>
              <a:off x="3352200" y="1764858"/>
              <a:ext cx="431800" cy="6477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56 w 21600"/>
                <a:gd name="T13" fmla="*/ 2188 h 21600"/>
                <a:gd name="T14" fmla="*/ 18277 w 21600"/>
                <a:gd name="T15" fmla="*/ 92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>
              <a:solidFill>
                <a:srgbClr val="FF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" name="Group 55"/>
            <p:cNvGrpSpPr/>
            <p:nvPr/>
          </p:nvGrpSpPr>
          <p:grpSpPr bwMode="auto">
            <a:xfrm>
              <a:off x="5801712" y="756796"/>
              <a:ext cx="2016125" cy="576262"/>
              <a:chOff x="3470" y="799"/>
              <a:chExt cx="1270" cy="363"/>
            </a:xfrm>
          </p:grpSpPr>
          <p:sp>
            <p:nvSpPr>
              <p:cNvPr id="51" name="Line 56"/>
              <p:cNvSpPr>
                <a:spLocks noChangeShapeType="1"/>
              </p:cNvSpPr>
              <p:nvPr/>
            </p:nvSpPr>
            <p:spPr bwMode="auto">
              <a:xfrm>
                <a:off x="3470" y="1026"/>
                <a:ext cx="589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2" name="Line 57"/>
              <p:cNvSpPr>
                <a:spLocks noChangeShapeType="1"/>
              </p:cNvSpPr>
              <p:nvPr/>
            </p:nvSpPr>
            <p:spPr bwMode="auto">
              <a:xfrm>
                <a:off x="4286" y="1026"/>
                <a:ext cx="454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3" name="Line 58"/>
              <p:cNvSpPr>
                <a:spLocks noChangeShapeType="1"/>
              </p:cNvSpPr>
              <p:nvPr/>
            </p:nvSpPr>
            <p:spPr bwMode="auto">
              <a:xfrm>
                <a:off x="4105" y="845"/>
                <a:ext cx="181" cy="181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4" name="Line 59"/>
              <p:cNvSpPr>
                <a:spLocks noChangeShapeType="1"/>
              </p:cNvSpPr>
              <p:nvPr/>
            </p:nvSpPr>
            <p:spPr bwMode="auto">
              <a:xfrm flipH="1">
                <a:off x="4150" y="799"/>
                <a:ext cx="91" cy="363"/>
              </a:xfrm>
              <a:prstGeom prst="line">
                <a:avLst/>
              </a:prstGeom>
              <a:noFill/>
              <a:ln w="38100" cap="sq">
                <a:solidFill>
                  <a:schemeClr val="bg2">
                    <a:lumMod val="25000"/>
                  </a:schemeClr>
                </a:solidFill>
                <a:round/>
                <a:tailEnd type="triangle" w="med" len="med"/>
              </a:ln>
              <a:effectLst>
                <a:prstShdw prst="shdw17" dist="17961" dir="2700000">
                  <a:srgbClr val="991F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7100" y="765175"/>
            <a:ext cx="6946900" cy="5746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 </a:t>
            </a:r>
            <a:r>
              <a:rPr lang="zh-CN" altLang="en-US" b="1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电路的基本物理量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00063" y="1968500"/>
            <a:ext cx="8175625" cy="33734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898525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zh-CN" altLang="en-US" sz="36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电路中的主要物理量有电压、电流、电荷、磁链、能量、电功率等。</a:t>
            </a:r>
            <a:endParaRPr kumimoji="1" lang="en-US" altLang="zh-CN" sz="36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898525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kumimoji="1" lang="en-US" altLang="zh-CN" sz="36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898525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zh-CN" altLang="en-US" sz="3600" b="1" dirty="0"/>
              <a:t>本节主要讨论的物理量：</a:t>
            </a:r>
            <a:endParaRPr lang="en-US" altLang="zh-CN" sz="3600" b="1" dirty="0"/>
          </a:p>
          <a:p>
            <a:pPr marL="0" indent="898525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altLang="zh-CN" sz="3600" b="1" dirty="0">
                <a:solidFill>
                  <a:srgbClr val="BB091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 sz="3600" b="1" dirty="0">
                <a:solidFill>
                  <a:srgbClr val="BB091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电流、电压和电功率。</a:t>
            </a:r>
            <a:endParaRPr kumimoji="1" lang="zh-CN" altLang="en-US" sz="3600" b="1" dirty="0">
              <a:solidFill>
                <a:schemeClr val="hlin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898525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sz="36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39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939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467430" y="690408"/>
            <a:ext cx="4621213" cy="684212"/>
          </a:xfrm>
        </p:spPr>
        <p:txBody>
          <a:bodyPr/>
          <a:lstStyle/>
          <a:p>
            <a:pPr marL="0" indent="0" algn="just" eaLnBrk="1" hangingPunct="1">
              <a:lnSpc>
                <a:spcPct val="125000"/>
              </a:lnSpc>
              <a:buFont typeface="Wingdings 2" panose="05020102010507070707" pitchFamily="18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1.2.1 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Current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1331550" y="3893772"/>
          <a:ext cx="108585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3" imgW="419100" imgH="393700" progId="Equation.DSMT4">
                  <p:embed/>
                </p:oleObj>
              </mc:Choice>
              <mc:Fallback>
                <p:oleObj name="Equation" r:id="rId3" imgW="419100" imgH="393700" progId="Equation.DSMT4">
                  <p:embed/>
                  <p:pic>
                    <p:nvPicPr>
                      <p:cNvPr id="235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550" y="3893772"/>
                        <a:ext cx="1085850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65125" y="4876800"/>
            <a:ext cx="7669213" cy="7477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>
                <a:solidFill>
                  <a:srgbClr val="3508F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电流方向：</a:t>
            </a:r>
            <a:r>
              <a:rPr lang="zh-CN" altLang="en-US" b="1" dirty="0">
                <a:solidFill>
                  <a:srgbClr val="BB091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实际方向：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正电荷移动的方向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414587" y="5624513"/>
            <a:ext cx="4464050" cy="635000"/>
          </a:xfrm>
          <a:prstGeom prst="rect">
            <a:avLst/>
          </a:prstGeom>
        </p:spPr>
        <p:txBody>
          <a:bodyPr/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>
                <a:solidFill>
                  <a:srgbClr val="BB091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参考方向：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任意设定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65125" y="1412720"/>
            <a:ext cx="8324850" cy="646113"/>
          </a:xfrm>
          <a:prstGeom prst="rect">
            <a:avLst/>
          </a:prstGeom>
        </p:spPr>
        <p:txBody>
          <a:bodyPr/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6700" algn="just" fontAlgn="auto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定义：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电荷在电场力作用下的定向移动形成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65125" y="2565400"/>
            <a:ext cx="8562975" cy="1309688"/>
          </a:xfrm>
          <a:prstGeom prst="rect">
            <a:avLst/>
          </a:prstGeom>
        </p:spPr>
        <p:txBody>
          <a:bodyPr/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>
                <a:solidFill>
                  <a:srgbClr val="3508F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电流大小：</a:t>
            </a:r>
            <a:r>
              <a:rPr lang="zh-CN" altLang="en-US" b="1" dirty="0">
                <a:solidFill>
                  <a:srgbClr val="BB091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电流强度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，简称电流，</a:t>
            </a:r>
            <a:r>
              <a:rPr lang="zh-CN" altLang="en-US" b="1" dirty="0">
                <a:solidFill>
                  <a:srgbClr val="BB091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记为</a:t>
            </a:r>
            <a:r>
              <a:rPr lang="en-US" altLang="zh-CN" b="1" i="1" dirty="0">
                <a:solidFill>
                  <a:srgbClr val="BB091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solidFill>
                  <a:srgbClr val="BB091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i="1" dirty="0" err="1">
                <a:solidFill>
                  <a:srgbClr val="BB091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 fontAlgn="auto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定义：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单位时间内通过导体横截面的电荷量，</a:t>
            </a:r>
          </a:p>
        </p:txBody>
      </p:sp>
      <p:sp>
        <p:nvSpPr>
          <p:cNvPr id="6042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6042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778037" y="4111077"/>
            <a:ext cx="5840502" cy="614104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sz="2400" b="1" dirty="0">
                <a:solidFill>
                  <a:srgbClr val="3508F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直流：电流强度不随时间变化，恒定电流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p"/>
      <p:bldP spid="7" grpId="0"/>
      <p:bldP spid="8" grpId="0"/>
      <p:bldP spid="9" grpId="0"/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1443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79425" y="1943100"/>
            <a:ext cx="1366838" cy="523875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单 位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791133" y="1172700"/>
            <a:ext cx="2305050" cy="18161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1kA  = 10</a:t>
            </a:r>
            <a:r>
              <a:rPr lang="en-US" altLang="zh-CN" sz="2800" b="1" baseline="30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ea typeface="仿宋_GB2312" pitchFamily="49" charset="-122"/>
              </a:rPr>
              <a:t>1mA = 10</a:t>
            </a:r>
            <a:r>
              <a:rPr lang="en-US" altLang="zh-CN" sz="2800" b="1" baseline="30000" dirty="0">
                <a:solidFill>
                  <a:srgbClr val="FF3399"/>
                </a:solidFill>
                <a:latin typeface="Times New Roman" panose="02020603050405020304" pitchFamily="18" charset="0"/>
                <a:ea typeface="仿宋_GB2312" pitchFamily="49" charset="-122"/>
              </a:rPr>
              <a:t>-3</a:t>
            </a:r>
            <a:r>
              <a:rPr lang="en-U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1µ A = 10</a:t>
            </a:r>
            <a:r>
              <a:rPr lang="en-US" altLang="zh-CN" sz="2800" b="1" baseline="30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-6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sz="2800" b="1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2711450" y="1871662"/>
            <a:ext cx="2592388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（安培）、</a:t>
            </a:r>
            <a:r>
              <a:rPr lang="en-US" altLang="zh-CN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kA</a:t>
            </a: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mA</a:t>
            </a: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µA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446089" y="4017466"/>
            <a:ext cx="1612900" cy="523875"/>
          </a:xfrm>
          <a:prstGeom prst="rect">
            <a:avLst/>
          </a:prstGeom>
          <a:noFill/>
          <a:ln w="38100" cap="sq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参考方向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3624263" y="5359400"/>
            <a:ext cx="3382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i="1">
                <a:solidFill>
                  <a:srgbClr val="BB091A"/>
                </a:solidFill>
                <a:latin typeface="Times New Roman" panose="02020603050405020304" pitchFamily="18" charset="0"/>
              </a:rPr>
              <a:t>i </a:t>
            </a:r>
            <a:r>
              <a:rPr lang="en-US" altLang="zh-CN" sz="2800" b="1">
                <a:solidFill>
                  <a:srgbClr val="BB091A"/>
                </a:solidFill>
                <a:latin typeface="Times New Roman" panose="02020603050405020304" pitchFamily="18" charset="0"/>
              </a:rPr>
              <a:t>                </a:t>
            </a:r>
            <a:r>
              <a:rPr lang="zh-CN" altLang="en-US" sz="2400" b="1">
                <a:solidFill>
                  <a:srgbClr val="BB091A"/>
                </a:solidFill>
                <a:latin typeface="Times New Roman" panose="02020603050405020304" pitchFamily="18" charset="0"/>
              </a:rPr>
              <a:t>参考方向</a:t>
            </a:r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auto">
          <a:xfrm>
            <a:off x="4200525" y="5432425"/>
            <a:ext cx="976313" cy="360362"/>
          </a:xfrm>
          <a:prstGeom prst="rightArrow">
            <a:avLst>
              <a:gd name="adj1" fmla="val 50000"/>
              <a:gd name="adj2" fmla="val 67731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1022350" y="5318125"/>
            <a:ext cx="1395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BB091A"/>
                </a:solidFill>
                <a:latin typeface="Times New Roman" panose="02020603050405020304" pitchFamily="18" charset="0"/>
              </a:rPr>
              <a:t>大小</a:t>
            </a:r>
          </a:p>
        </p:txBody>
      </p:sp>
      <p:sp>
        <p:nvSpPr>
          <p:cNvPr id="43" name="Text Box 6"/>
          <p:cNvSpPr txBox="1">
            <a:spLocks noChangeArrowheads="1"/>
          </p:cNvSpPr>
          <p:nvPr/>
        </p:nvSpPr>
        <p:spPr bwMode="auto">
          <a:xfrm>
            <a:off x="1250950" y="5822950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BB091A"/>
                </a:solidFill>
                <a:latin typeface="Times New Roman" panose="02020603050405020304" pitchFamily="18" charset="0"/>
              </a:rPr>
              <a:t>方向</a:t>
            </a: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566737" y="4735513"/>
            <a:ext cx="2305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电流</a:t>
            </a:r>
            <a:r>
              <a:rPr lang="en-US" altLang="zh-CN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代数量</a:t>
            </a:r>
            <a:r>
              <a:rPr lang="en-US" altLang="zh-CN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sp>
        <p:nvSpPr>
          <p:cNvPr id="45" name="AutoShape 8"/>
          <p:cNvSpPr/>
          <p:nvPr/>
        </p:nvSpPr>
        <p:spPr bwMode="auto">
          <a:xfrm>
            <a:off x="1033463" y="5395912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sq">
            <a:solidFill>
              <a:schemeClr val="tx2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1pPr>
            <a:lvl2pPr marL="742950" indent="-28575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2pPr>
            <a:lvl3pPr marL="11430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3pPr>
            <a:lvl4pPr marL="16002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4pPr>
            <a:lvl5pPr marL="20574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grpSp>
        <p:nvGrpSpPr>
          <p:cNvPr id="46" name="Group 9"/>
          <p:cNvGrpSpPr/>
          <p:nvPr/>
        </p:nvGrpSpPr>
        <p:grpSpPr bwMode="auto">
          <a:xfrm>
            <a:off x="3841750" y="6018212"/>
            <a:ext cx="3816350" cy="785813"/>
            <a:chOff x="828" y="2014"/>
            <a:chExt cx="3273" cy="495"/>
          </a:xfrm>
        </p:grpSpPr>
        <p:sp>
          <p:nvSpPr>
            <p:cNvPr id="47" name="Rectangle 10"/>
            <p:cNvSpPr>
              <a:spLocks noChangeArrowheads="1"/>
            </p:cNvSpPr>
            <p:nvPr/>
          </p:nvSpPr>
          <p:spPr bwMode="auto">
            <a:xfrm>
              <a:off x="2189" y="2014"/>
              <a:ext cx="576" cy="13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38100" cap="sq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zh-CN" sz="2400" i="0">
                <a:solidFill>
                  <a:srgbClr val="BB091A"/>
                </a:solidFill>
              </a:endParaRPr>
            </a:p>
          </p:txBody>
        </p:sp>
        <p:sp>
          <p:nvSpPr>
            <p:cNvPr id="48" name="Freeform 11"/>
            <p:cNvSpPr/>
            <p:nvPr/>
          </p:nvSpPr>
          <p:spPr bwMode="auto">
            <a:xfrm>
              <a:off x="828" y="2088"/>
              <a:ext cx="1344" cy="1"/>
            </a:xfrm>
            <a:custGeom>
              <a:avLst/>
              <a:gdLst>
                <a:gd name="T0" fmla="*/ 1344 w 1344"/>
                <a:gd name="T1" fmla="*/ 0 h 1"/>
                <a:gd name="T2" fmla="*/ 0 w 1344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44" h="1">
                  <a:moveTo>
                    <a:pt x="134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8100" cap="sq">
              <a:solidFill>
                <a:schemeClr val="bg2">
                  <a:lumMod val="25000"/>
                </a:schemeClr>
              </a:solidFill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49" name="Freeform 12"/>
            <p:cNvSpPr/>
            <p:nvPr/>
          </p:nvSpPr>
          <p:spPr bwMode="auto">
            <a:xfrm>
              <a:off x="2765" y="2076"/>
              <a:ext cx="1321" cy="6"/>
            </a:xfrm>
            <a:custGeom>
              <a:avLst/>
              <a:gdLst>
                <a:gd name="T0" fmla="*/ 0 w 1320"/>
                <a:gd name="T1" fmla="*/ 0 h 6"/>
                <a:gd name="T2" fmla="*/ 1320 w 1320"/>
                <a:gd name="T3" fmla="*/ 6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20" h="6">
                  <a:moveTo>
                    <a:pt x="0" y="0"/>
                  </a:moveTo>
                  <a:lnTo>
                    <a:pt x="1320" y="6"/>
                  </a:lnTo>
                </a:path>
              </a:pathLst>
            </a:custGeom>
            <a:solidFill>
              <a:srgbClr val="FFFFFF"/>
            </a:solidFill>
            <a:ln w="38100" cap="sq">
              <a:solidFill>
                <a:schemeClr val="bg2">
                  <a:lumMod val="25000"/>
                </a:schemeClr>
              </a:solidFill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61463" name="Text Box 13"/>
            <p:cNvSpPr txBox="1">
              <a:spLocks noChangeArrowheads="1"/>
            </p:cNvSpPr>
            <p:nvPr/>
          </p:nvSpPr>
          <p:spPr bwMode="auto">
            <a:xfrm>
              <a:off x="837" y="2221"/>
              <a:ext cx="4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CC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400" b="1">
                <a:solidFill>
                  <a:srgbClr val="BB091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64" name="Text Box 14"/>
            <p:cNvSpPr txBox="1">
              <a:spLocks noChangeArrowheads="1"/>
            </p:cNvSpPr>
            <p:nvPr/>
          </p:nvSpPr>
          <p:spPr bwMode="auto">
            <a:xfrm>
              <a:off x="3646" y="2221"/>
              <a:ext cx="4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CC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400" b="1">
                <a:solidFill>
                  <a:srgbClr val="BB091A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2" name="Text Box 17"/>
          <p:cNvSpPr txBox="1">
            <a:spLocks noChangeArrowheads="1"/>
          </p:cNvSpPr>
          <p:nvPr/>
        </p:nvSpPr>
        <p:spPr bwMode="auto">
          <a:xfrm>
            <a:off x="3254375" y="4021551"/>
            <a:ext cx="54006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任意选定一个方向为电流的参考方向。</a:t>
            </a:r>
          </a:p>
        </p:txBody>
      </p:sp>
      <p:sp>
        <p:nvSpPr>
          <p:cNvPr id="53" name="AutoShape 18"/>
          <p:cNvSpPr>
            <a:spLocks noChangeArrowheads="1"/>
          </p:cNvSpPr>
          <p:nvPr/>
        </p:nvSpPr>
        <p:spPr bwMode="auto">
          <a:xfrm>
            <a:off x="2463800" y="4094576"/>
            <a:ext cx="719138" cy="287338"/>
          </a:xfrm>
          <a:prstGeom prst="rightArrow">
            <a:avLst>
              <a:gd name="adj1" fmla="val 50000"/>
              <a:gd name="adj2" fmla="val 62569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54" name="Text Box 19"/>
          <p:cNvSpPr txBox="1">
            <a:spLocks noChangeArrowheads="1"/>
          </p:cNvSpPr>
          <p:nvPr/>
        </p:nvSpPr>
        <p:spPr bwMode="auto">
          <a:xfrm>
            <a:off x="3121025" y="5791200"/>
            <a:ext cx="64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</a:p>
        </p:txBody>
      </p:sp>
      <p:sp>
        <p:nvSpPr>
          <p:cNvPr id="55" name="Text Box 20"/>
          <p:cNvSpPr txBox="1">
            <a:spLocks noChangeArrowheads="1"/>
          </p:cNvSpPr>
          <p:nvPr/>
        </p:nvSpPr>
        <p:spPr bwMode="auto">
          <a:xfrm>
            <a:off x="7800975" y="5864225"/>
            <a:ext cx="64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</a:p>
        </p:txBody>
      </p:sp>
      <p:sp>
        <p:nvSpPr>
          <p:cNvPr id="25" name="AutoShape 18"/>
          <p:cNvSpPr>
            <a:spLocks noChangeArrowheads="1"/>
          </p:cNvSpPr>
          <p:nvPr/>
        </p:nvSpPr>
        <p:spPr bwMode="auto">
          <a:xfrm>
            <a:off x="2058988" y="2060575"/>
            <a:ext cx="719137" cy="288925"/>
          </a:xfrm>
          <a:prstGeom prst="rightArrow">
            <a:avLst>
              <a:gd name="adj1" fmla="val 50000"/>
              <a:gd name="adj2" fmla="val 62225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graphicFrame>
        <p:nvGraphicFramePr>
          <p:cNvPr id="26" name="Object 4"/>
          <p:cNvGraphicFramePr>
            <a:graphicFrameLocks noChangeAspect="1"/>
          </p:cNvGraphicFramePr>
          <p:nvPr/>
        </p:nvGraphicFramePr>
        <p:xfrm>
          <a:off x="642938" y="702469"/>
          <a:ext cx="108585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4" imgW="419100" imgH="393700" progId="Equation.DSMT4">
                  <p:embed/>
                </p:oleObj>
              </mc:Choice>
              <mc:Fallback>
                <p:oleObj name="Equation" r:id="rId4" imgW="419100" imgH="393700" progId="Equation.DSMT4">
                  <p:embed/>
                  <p:pic>
                    <p:nvPicPr>
                      <p:cNvPr id="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702469"/>
                        <a:ext cx="1085850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877219" y="716131"/>
            <a:ext cx="44139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q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：电荷量，单位：库伦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(C)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： 时间，单位：秒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(s)</a:t>
            </a: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446089" y="3281222"/>
            <a:ext cx="1612900" cy="523220"/>
          </a:xfrm>
          <a:prstGeom prst="rect">
            <a:avLst/>
          </a:prstGeom>
          <a:noFill/>
          <a:ln w="38100" cap="sq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实际方向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3254375" y="3284980"/>
            <a:ext cx="54006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通常规定：正电荷运动的方向。</a:t>
            </a: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>
            <a:off x="2463800" y="3358005"/>
            <a:ext cx="719138" cy="287338"/>
          </a:xfrm>
          <a:prstGeom prst="rightArrow">
            <a:avLst>
              <a:gd name="adj1" fmla="val 50000"/>
              <a:gd name="adj2" fmla="val 62569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5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4" dur="2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39" grpId="0" animBg="1" autoUpdateAnimBg="0"/>
      <p:bldP spid="40" grpId="0" autoUpdateAnimBg="0"/>
      <p:bldP spid="41" grpId="0" animBg="1"/>
      <p:bldP spid="42" grpId="0" build="p" autoUpdateAnimBg="0" advAuto="0"/>
      <p:bldP spid="43" grpId="0" build="p" autoUpdateAnimBg="0" advAuto="0"/>
      <p:bldP spid="44" grpId="0" build="p" autoUpdateAnimBg="0"/>
      <p:bldP spid="45" grpId="0" animBg="1"/>
      <p:bldP spid="52" grpId="0"/>
      <p:bldP spid="53" grpId="0" animBg="1"/>
      <p:bldP spid="54" grpId="0"/>
      <p:bldP spid="55" grpId="0"/>
      <p:bldP spid="25" grpId="0" animBg="1"/>
      <p:bldP spid="28" grpId="0" animBg="1" autoUpdateAnimBg="0"/>
      <p:bldP spid="29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246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1081088" y="1484730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参考方向</a:t>
            </a: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5638800" y="1492668"/>
            <a:ext cx="217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参考方向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909763" y="3226907"/>
            <a:ext cx="1728787" cy="5794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6349268" y="3158645"/>
            <a:ext cx="1624013" cy="57943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&lt; 0</a:t>
            </a: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2435173" y="2791243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实际方向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6770688" y="2708693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实际方向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361950" y="839573"/>
            <a:ext cx="5955476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电流的参考方向与实际方向的关系：</a:t>
            </a:r>
          </a:p>
        </p:txBody>
      </p:sp>
      <p:grpSp>
        <p:nvGrpSpPr>
          <p:cNvPr id="30" name="Group 28"/>
          <p:cNvGrpSpPr/>
          <p:nvPr/>
        </p:nvGrpSpPr>
        <p:grpSpPr bwMode="auto">
          <a:xfrm>
            <a:off x="793750" y="2132430"/>
            <a:ext cx="3529013" cy="708025"/>
            <a:chOff x="828" y="1962"/>
            <a:chExt cx="3273" cy="599"/>
          </a:xfrm>
        </p:grpSpPr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2181" y="1962"/>
              <a:ext cx="576" cy="24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38100" cap="sq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zh-CN" sz="2400" i="0">
                <a:solidFill>
                  <a:schemeClr val="accent2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828" y="2088"/>
              <a:ext cx="1344" cy="1"/>
            </a:xfrm>
            <a:custGeom>
              <a:avLst/>
              <a:gdLst>
                <a:gd name="T0" fmla="*/ 1344 w 1344"/>
                <a:gd name="T1" fmla="*/ 0 h 1"/>
                <a:gd name="T2" fmla="*/ 0 w 1344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44" h="1">
                  <a:moveTo>
                    <a:pt x="134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8100" cap="sq">
              <a:solidFill>
                <a:schemeClr val="bg2">
                  <a:lumMod val="25000"/>
                </a:schemeClr>
              </a:solidFill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766" y="2076"/>
              <a:ext cx="1321" cy="5"/>
            </a:xfrm>
            <a:custGeom>
              <a:avLst/>
              <a:gdLst>
                <a:gd name="T0" fmla="*/ 0 w 1320"/>
                <a:gd name="T1" fmla="*/ 0 h 6"/>
                <a:gd name="T2" fmla="*/ 1320 w 1320"/>
                <a:gd name="T3" fmla="*/ 6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20" h="6">
                  <a:moveTo>
                    <a:pt x="0" y="0"/>
                  </a:moveTo>
                  <a:lnTo>
                    <a:pt x="1320" y="6"/>
                  </a:lnTo>
                </a:path>
              </a:pathLst>
            </a:custGeom>
            <a:solidFill>
              <a:srgbClr val="FFFFFF"/>
            </a:solidFill>
            <a:ln w="38100" cap="sq">
              <a:solidFill>
                <a:schemeClr val="bg2">
                  <a:lumMod val="25000"/>
                </a:schemeClr>
              </a:solidFill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96" name="Text Box 32"/>
            <p:cNvSpPr txBox="1">
              <a:spLocks noChangeArrowheads="1"/>
            </p:cNvSpPr>
            <p:nvPr/>
          </p:nvSpPr>
          <p:spPr bwMode="auto">
            <a:xfrm>
              <a:off x="837" y="2171"/>
              <a:ext cx="455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CC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97" name="Text Box 33"/>
            <p:cNvSpPr txBox="1">
              <a:spLocks noChangeArrowheads="1"/>
            </p:cNvSpPr>
            <p:nvPr/>
          </p:nvSpPr>
          <p:spPr bwMode="auto">
            <a:xfrm>
              <a:off x="3646" y="2172"/>
              <a:ext cx="455" cy="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CC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4"/>
          <p:cNvGrpSpPr/>
          <p:nvPr/>
        </p:nvGrpSpPr>
        <p:grpSpPr bwMode="auto">
          <a:xfrm>
            <a:off x="5114925" y="2132430"/>
            <a:ext cx="3455988" cy="728663"/>
            <a:chOff x="828" y="1962"/>
            <a:chExt cx="3273" cy="593"/>
          </a:xfrm>
        </p:grpSpPr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181" y="1962"/>
              <a:ext cx="576" cy="24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38100" cap="sq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zh-CN" sz="2400" i="0">
                <a:solidFill>
                  <a:schemeClr val="accent2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828" y="2087"/>
              <a:ext cx="1344" cy="0"/>
            </a:xfrm>
            <a:custGeom>
              <a:avLst/>
              <a:gdLst>
                <a:gd name="T0" fmla="*/ 1344 w 1344"/>
                <a:gd name="T1" fmla="*/ 0 h 1"/>
                <a:gd name="T2" fmla="*/ 0 w 1344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44" h="1">
                  <a:moveTo>
                    <a:pt x="134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8100" cap="sq">
              <a:solidFill>
                <a:schemeClr val="bg2">
                  <a:lumMod val="25000"/>
                </a:schemeClr>
              </a:solidFill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2766" y="2076"/>
              <a:ext cx="1320" cy="6"/>
            </a:xfrm>
            <a:custGeom>
              <a:avLst/>
              <a:gdLst>
                <a:gd name="T0" fmla="*/ 0 w 1320"/>
                <a:gd name="T1" fmla="*/ 0 h 6"/>
                <a:gd name="T2" fmla="*/ 1320 w 1320"/>
                <a:gd name="T3" fmla="*/ 6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20" h="6">
                  <a:moveTo>
                    <a:pt x="0" y="0"/>
                  </a:moveTo>
                  <a:lnTo>
                    <a:pt x="1320" y="6"/>
                  </a:lnTo>
                </a:path>
              </a:pathLst>
            </a:custGeom>
            <a:solidFill>
              <a:srgbClr val="FFFFFF"/>
            </a:solidFill>
            <a:ln w="38100" cap="sq">
              <a:solidFill>
                <a:schemeClr val="bg2">
                  <a:lumMod val="25000"/>
                </a:schemeClr>
              </a:solidFill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91" name="Text Box 38"/>
            <p:cNvSpPr txBox="1">
              <a:spLocks noChangeArrowheads="1"/>
            </p:cNvSpPr>
            <p:nvPr/>
          </p:nvSpPr>
          <p:spPr bwMode="auto">
            <a:xfrm>
              <a:off x="837" y="2179"/>
              <a:ext cx="456" cy="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CC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92" name="Text Box 39"/>
            <p:cNvSpPr txBox="1">
              <a:spLocks noChangeArrowheads="1"/>
            </p:cNvSpPr>
            <p:nvPr/>
          </p:nvSpPr>
          <p:spPr bwMode="auto">
            <a:xfrm>
              <a:off x="3645" y="2179"/>
              <a:ext cx="456" cy="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CC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AutoShape 40"/>
          <p:cNvSpPr>
            <a:spLocks noChangeArrowheads="1"/>
          </p:cNvSpPr>
          <p:nvPr/>
        </p:nvSpPr>
        <p:spPr bwMode="auto">
          <a:xfrm>
            <a:off x="1909763" y="1681580"/>
            <a:ext cx="503237" cy="217488"/>
          </a:xfrm>
          <a:prstGeom prst="rightArrow">
            <a:avLst>
              <a:gd name="adj1" fmla="val 50000"/>
              <a:gd name="adj2" fmla="val 57847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AutoShape 41"/>
          <p:cNvSpPr>
            <a:spLocks noChangeArrowheads="1"/>
          </p:cNvSpPr>
          <p:nvPr/>
        </p:nvSpPr>
        <p:spPr bwMode="auto">
          <a:xfrm>
            <a:off x="5905500" y="1635543"/>
            <a:ext cx="503238" cy="215900"/>
          </a:xfrm>
          <a:prstGeom prst="rightArrow">
            <a:avLst>
              <a:gd name="adj1" fmla="val 50000"/>
              <a:gd name="adj2" fmla="val 58272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AutoShape 42"/>
          <p:cNvSpPr>
            <a:spLocks noChangeArrowheads="1"/>
          </p:cNvSpPr>
          <p:nvPr/>
        </p:nvSpPr>
        <p:spPr bwMode="auto">
          <a:xfrm>
            <a:off x="2017713" y="2637255"/>
            <a:ext cx="503237" cy="217488"/>
          </a:xfrm>
          <a:prstGeom prst="rightArrow">
            <a:avLst>
              <a:gd name="adj1" fmla="val 50000"/>
              <a:gd name="adj2" fmla="val 5784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4826000" y="2421355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361950" y="2421355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7994650" y="2421355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B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3746500" y="2421355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B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AutoShape 47"/>
          <p:cNvSpPr>
            <a:spLocks noChangeArrowheads="1"/>
          </p:cNvSpPr>
          <p:nvPr/>
        </p:nvSpPr>
        <p:spPr bwMode="auto">
          <a:xfrm>
            <a:off x="5905500" y="2564230"/>
            <a:ext cx="576263" cy="217488"/>
          </a:xfrm>
          <a:prstGeom prst="leftArrow">
            <a:avLst>
              <a:gd name="adj1" fmla="val 50000"/>
              <a:gd name="adj2" fmla="val 66241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784225" y="3977795"/>
            <a:ext cx="45116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电流参考方向的两种</a:t>
            </a:r>
            <a:r>
              <a:rPr lang="zh-CN" altLang="en-US" sz="2800" b="1" dirty="0">
                <a:solidFill>
                  <a:srgbClr val="2C07C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784225" y="4514668"/>
            <a:ext cx="67185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用箭头表示：箭头的指向为</a:t>
            </a:r>
            <a:r>
              <a:rPr lang="zh-CN" altLang="en-US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电流的参考方向。</a:t>
            </a:r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803454" y="4970470"/>
            <a:ext cx="754062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7150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 用双下标表示：</a:t>
            </a:r>
            <a:endParaRPr lang="en-US" altLang="zh-CN" sz="2400" b="1" dirty="0">
              <a:solidFill>
                <a:srgbClr val="BB091A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  <a:sym typeface="Monotype Sorts" pitchFamily="2" charset="2"/>
            </a:endParaRP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zh-CN" sz="2400" b="1" i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	</a:t>
            </a:r>
            <a:r>
              <a:rPr lang="en-US" altLang="zh-CN" sz="3200" b="1" i="1" dirty="0" err="1" smtClean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i</a:t>
            </a:r>
            <a:r>
              <a:rPr lang="en-US" altLang="zh-CN" sz="3200" b="1" baseline="-25000" dirty="0" err="1" smtClean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AB</a:t>
            </a:r>
            <a:r>
              <a:rPr lang="en-US" altLang="zh-CN" sz="3200" b="1" dirty="0" smtClean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 </a:t>
            </a:r>
            <a:r>
              <a:rPr lang="en-US" altLang="zh-CN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, </a:t>
            </a:r>
            <a:r>
              <a:rPr lang="zh-CN" altLang="en-US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电流的参考方向由</a:t>
            </a:r>
            <a:r>
              <a:rPr lang="en-US" altLang="zh-CN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指向</a:t>
            </a:r>
            <a:r>
              <a:rPr lang="en-US" altLang="zh-CN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B</a:t>
            </a: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zh-CN" sz="3200" b="1" i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	</a:t>
            </a:r>
            <a:r>
              <a:rPr lang="en-US" altLang="zh-CN" sz="3200" b="1" i="1" dirty="0" err="1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i</a:t>
            </a:r>
            <a:r>
              <a:rPr lang="en-US" altLang="zh-CN" sz="3200" b="1" baseline="-25000" dirty="0" err="1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BA</a:t>
            </a:r>
            <a:r>
              <a:rPr lang="en-US" altLang="zh-CN" sz="1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 </a:t>
            </a:r>
            <a:r>
              <a:rPr lang="en-US" altLang="zh-CN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, </a:t>
            </a:r>
            <a:r>
              <a:rPr lang="zh-CN" altLang="en-US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电流的参考方向由</a:t>
            </a:r>
            <a:r>
              <a:rPr lang="en-US" altLang="zh-CN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指向</a:t>
            </a:r>
            <a:r>
              <a:rPr lang="en-US" altLang="zh-CN" sz="24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</a:t>
            </a:r>
            <a:endParaRPr lang="zh-CN" altLang="en-US" sz="2400" b="1" dirty="0">
              <a:solidFill>
                <a:srgbClr val="BB091A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1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 </a:t>
            </a:r>
            <a:r>
              <a:rPr lang="en-US" altLang="zh-CN" sz="3200" b="1" i="1" dirty="0" err="1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i</a:t>
            </a:r>
            <a:r>
              <a:rPr lang="en-US" altLang="zh-CN" sz="1800" b="1" dirty="0" err="1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AB</a:t>
            </a:r>
            <a:r>
              <a:rPr lang="en-US" altLang="zh-CN" sz="32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 = - </a:t>
            </a:r>
            <a:r>
              <a:rPr lang="en-US" altLang="zh-CN" sz="3200" b="1" i="1" dirty="0" err="1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i</a:t>
            </a:r>
            <a:r>
              <a:rPr lang="en-US" altLang="zh-CN" sz="1800" b="1" dirty="0" err="1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Monotype Sorts" pitchFamily="2" charset="2"/>
              </a:rPr>
              <a:t>BA</a:t>
            </a:r>
            <a:endParaRPr lang="en-US" altLang="zh-CN" sz="1800" b="1" dirty="0">
              <a:solidFill>
                <a:srgbClr val="BB091A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  <a:sym typeface="Monotype Sorts" pitchFamily="2" charset="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4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5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1" fill="hold"/>
                                        <p:tgtEl>
                                          <p:spTgt spid="4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4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24" grpId="0" autoUpdateAnimBg="0"/>
      <p:bldP spid="25" grpId="0" animBg="1" autoUpdateAnimBg="0"/>
      <p:bldP spid="26" grpId="0" animBg="1" autoUpdateAnimBg="0"/>
      <p:bldP spid="27" grpId="0" autoUpdateAnimBg="0"/>
      <p:bldP spid="28" grpId="0" autoUpdateAnimBg="0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 animBg="1"/>
      <p:bldP spid="34" grpId="0" autoUpdateAnimBg="0"/>
      <p:bldP spid="35" grpId="0" autoUpdateAnimBg="0"/>
      <p:bldP spid="4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349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58825"/>
            <a:ext cx="4257675" cy="6540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4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1.2.2</a:t>
            </a:r>
            <a:r>
              <a:rPr lang="zh-CN" altLang="en-US" sz="4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、电压</a:t>
            </a:r>
            <a:r>
              <a:rPr lang="en-US" altLang="zh-CN" sz="4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(Voltage)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4825" y="1628775"/>
            <a:ext cx="8110538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tx2"/>
              </a:buClr>
              <a:buSzPct val="50000"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）电压（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）：电场力移动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单位正电荷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点移到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点所做的功。</a:t>
            </a:r>
          </a:p>
          <a:p>
            <a:pPr algn="ctr" eaLnBrk="1" hangingPunct="1">
              <a:lnSpc>
                <a:spcPct val="120000"/>
              </a:lnSpc>
              <a:buClr>
                <a:schemeClr val="tx2"/>
              </a:buClr>
              <a:buSzPct val="50000"/>
              <a:buFontTx/>
              <a:buNone/>
            </a:pP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  <a:buClr>
                <a:schemeClr val="tx2"/>
              </a:buClr>
              <a:buSzPct val="50000"/>
              <a:buFontTx/>
              <a:buNone/>
            </a:pP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2"/>
              </a:buClr>
              <a:buSzPct val="5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单位：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（伏特）、 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KV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（千伏） 、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mV 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（毫伏）、</a:t>
            </a:r>
            <a:r>
              <a:rPr lang="en-US" altLang="zh-CN" sz="20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uV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（微伏）</a:t>
            </a:r>
            <a:endParaRPr lang="zh-CN" alt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2"/>
              </a:buClr>
              <a:buSzPct val="50000"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1kV=10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    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1V= 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mV= 10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 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uV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Clr>
                <a:schemeClr val="tx2"/>
              </a:buClr>
              <a:buSzPct val="50000"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方向：实际方向：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从高电位指向低电位，即电压降低的方向。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chemeClr val="tx2"/>
              </a:buClr>
              <a:buSzPct val="50000"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           正电荷在电场中受电场力作用移动的方向。</a:t>
            </a:r>
          </a:p>
          <a:p>
            <a:pPr eaLnBrk="1" hangingPunct="1">
              <a:lnSpc>
                <a:spcPct val="150000"/>
              </a:lnSpc>
              <a:buClr>
                <a:schemeClr val="tx2"/>
              </a:buClr>
              <a:buSzPct val="50000"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参考方向（极性）：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任意选定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tx2"/>
              </a:buClr>
              <a:buSzPct val="50000"/>
              <a:buFontTx/>
              <a:buNone/>
            </a:pP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28837" y="2492870"/>
          <a:ext cx="16446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4" imgW="635000" imgH="419100" progId="Equation.DSMT4">
                  <p:embed/>
                </p:oleObj>
              </mc:Choice>
              <mc:Fallback>
                <p:oleObj name="Equation" r:id="rId4" imgW="635000" imgH="4191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7" y="2492870"/>
                        <a:ext cx="164465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923910" y="2527963"/>
            <a:ext cx="44139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W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：功，单位：瓦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(W)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q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： 电荷量，单位：库伦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(C)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451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95420" y="836640"/>
            <a:ext cx="85725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tx2"/>
              </a:buClr>
              <a:buSzPct val="50000"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）电位：取电路中任一点为参考点，则由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点到参考点的电压称为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点的电位，用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表示。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  <a:buSzPct val="50000"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电路中任意两点间电压值是绝对的，电位值与参考点的选择有关。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chemeClr val="tx2"/>
              </a:buClr>
              <a:buSzPct val="50000"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）电压与电位的关系：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chemeClr val="tx2"/>
              </a:buClr>
              <a:buSzPct val="50000"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电路中任意两点间的电压等于这两点间的电位差，即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= </a:t>
            </a:r>
            <a:r>
              <a:rPr lang="en-US" altLang="zh-CN" sz="28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- </a:t>
            </a:r>
            <a:r>
              <a:rPr lang="en-US" altLang="zh-CN" sz="28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lang="en-US" altLang="zh-CN" sz="2800" b="1" baseline="-25000" dirty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chemeClr val="tx2"/>
              </a:buClr>
              <a:buSzPct val="50000"/>
              <a:buFontTx/>
              <a:buNone/>
            </a:pP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80650" y="4509150"/>
            <a:ext cx="4499990" cy="2314281"/>
            <a:chOff x="4680650" y="4509150"/>
            <a:chExt cx="4499990" cy="23142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0650" y="4509150"/>
              <a:ext cx="4499990" cy="2314281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5486110" y="5135220"/>
              <a:ext cx="2830410" cy="1458595"/>
              <a:chOff x="5486110" y="5135220"/>
              <a:chExt cx="2830410" cy="145859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5486110" y="5157240"/>
                <a:ext cx="238050" cy="238050"/>
              </a:xfrm>
              <a:prstGeom prst="ellipse">
                <a:avLst/>
              </a:prstGeom>
              <a:solidFill>
                <a:srgbClr val="FF0000">
                  <a:alpha val="3098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8078470" y="5157240"/>
                <a:ext cx="238050" cy="238050"/>
              </a:xfrm>
              <a:prstGeom prst="ellipse">
                <a:avLst/>
              </a:prstGeom>
              <a:solidFill>
                <a:srgbClr val="FF0000">
                  <a:alpha val="3098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782290" y="5135220"/>
                <a:ext cx="238050" cy="238050"/>
              </a:xfrm>
              <a:prstGeom prst="ellipse">
                <a:avLst/>
              </a:prstGeom>
              <a:solidFill>
                <a:srgbClr val="FF0000">
                  <a:alpha val="3098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926310" y="6355765"/>
                <a:ext cx="238050" cy="238050"/>
              </a:xfrm>
              <a:prstGeom prst="ellipse">
                <a:avLst/>
              </a:prstGeom>
              <a:solidFill>
                <a:srgbClr val="FF0000">
                  <a:alpha val="3098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5539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703263" y="1845216"/>
            <a:ext cx="79216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90043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1047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23825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42875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628650" indent="-447675" algn="just" eaLnBrk="1" fontAlgn="t" hangingPunct="1"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电路中电位参考点可任意选择；</a:t>
            </a:r>
            <a:endParaRPr lang="en-US" altLang="zh-CN" sz="2800" b="1" dirty="0">
              <a:solidFill>
                <a:srgbClr val="8C0F02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628650" indent="-447675" algn="just" eaLnBrk="1" fontAlgn="t" hangingPunct="1"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参考点一经选定，电路中各点的电位值就是唯一的；</a:t>
            </a:r>
            <a:endParaRPr lang="en-US" altLang="zh-CN" sz="2800" b="1" dirty="0">
              <a:solidFill>
                <a:srgbClr val="8C0F02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628650" indent="-447675" algn="just" eaLnBrk="1" fontAlgn="t" hangingPunct="1"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当选择不同的电位参考点时，电路中各点电位值将改变，但任意两点间电压保持不变。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703263" y="981075"/>
            <a:ext cx="1374775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结论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680650" y="4509150"/>
            <a:ext cx="4499990" cy="2314281"/>
            <a:chOff x="4680650" y="4509150"/>
            <a:chExt cx="4499990" cy="23142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0650" y="4509150"/>
              <a:ext cx="4499990" cy="2314281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5486110" y="5135220"/>
              <a:ext cx="2830410" cy="1458595"/>
              <a:chOff x="5486110" y="5135220"/>
              <a:chExt cx="2830410" cy="1458595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486110" y="5157240"/>
                <a:ext cx="238050" cy="238050"/>
              </a:xfrm>
              <a:prstGeom prst="ellipse">
                <a:avLst/>
              </a:prstGeom>
              <a:solidFill>
                <a:srgbClr val="FF0000">
                  <a:alpha val="3098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8078470" y="5157240"/>
                <a:ext cx="238050" cy="238050"/>
              </a:xfrm>
              <a:prstGeom prst="ellipse">
                <a:avLst/>
              </a:prstGeom>
              <a:solidFill>
                <a:srgbClr val="FF0000">
                  <a:alpha val="3098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782290" y="5135220"/>
                <a:ext cx="238050" cy="238050"/>
              </a:xfrm>
              <a:prstGeom prst="ellipse">
                <a:avLst/>
              </a:prstGeom>
              <a:solidFill>
                <a:srgbClr val="FF0000">
                  <a:alpha val="3098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926310" y="6355765"/>
                <a:ext cx="238050" cy="238050"/>
              </a:xfrm>
              <a:prstGeom prst="ellipse">
                <a:avLst/>
              </a:prstGeom>
              <a:solidFill>
                <a:srgbClr val="FF0000">
                  <a:alpha val="3098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915770" y="981075"/>
            <a:ext cx="5832810" cy="83099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 一般选择接地点作为参考点，参考点的电位为零。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6563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5288" y="1350963"/>
            <a:ext cx="1047750" cy="5191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问题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25613" y="1401764"/>
            <a:ext cx="727392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复杂电路或交变电路中，两点间电压的实际方向往往不易判别，给实际电路问题的分析计算带来困难。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3088" y="2452688"/>
            <a:ext cx="2852737" cy="460375"/>
          </a:xfrm>
          <a:prstGeom prst="rect">
            <a:avLst/>
          </a:prstGeom>
          <a:noFill/>
          <a:ln w="38100" cap="sq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电压</a:t>
            </a:r>
            <a:r>
              <a:rPr lang="en-US" altLang="zh-CN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降</a:t>
            </a:r>
            <a:r>
              <a:rPr lang="en-US" altLang="zh-CN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的参考方向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57375" y="5973763"/>
            <a:ext cx="477838" cy="5794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i="1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529388" y="5973763"/>
            <a:ext cx="822325" cy="5794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>
                <a:latin typeface="Times New Roman" panose="02020603050405020304" pitchFamily="18" charset="0"/>
              </a:rPr>
              <a:t>&lt; 0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289175" y="5973763"/>
            <a:ext cx="720725" cy="5794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latin typeface="Times New Roman" panose="02020603050405020304" pitchFamily="18" charset="0"/>
              </a:rPr>
              <a:t>&gt; 0</a:t>
            </a:r>
          </a:p>
        </p:txBody>
      </p:sp>
      <p:grpSp>
        <p:nvGrpSpPr>
          <p:cNvPr id="10" name="Group 8"/>
          <p:cNvGrpSpPr/>
          <p:nvPr/>
        </p:nvGrpSpPr>
        <p:grpSpPr bwMode="auto">
          <a:xfrm>
            <a:off x="539750" y="3222625"/>
            <a:ext cx="3833813" cy="1138238"/>
            <a:chOff x="465" y="1731"/>
            <a:chExt cx="2415" cy="717"/>
          </a:xfrm>
        </p:grpSpPr>
        <p:sp>
          <p:nvSpPr>
            <p:cNvPr id="66585" name="Text Box 9"/>
            <p:cNvSpPr txBox="1">
              <a:spLocks noChangeArrowheads="1"/>
            </p:cNvSpPr>
            <p:nvPr/>
          </p:nvSpPr>
          <p:spPr bwMode="auto">
            <a:xfrm>
              <a:off x="1126" y="1731"/>
              <a:ext cx="101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</a:p>
          </p:txBody>
        </p:sp>
        <p:sp>
          <p:nvSpPr>
            <p:cNvPr id="66586" name="Text Box 10"/>
            <p:cNvSpPr txBox="1">
              <a:spLocks noChangeArrowheads="1"/>
            </p:cNvSpPr>
            <p:nvPr/>
          </p:nvSpPr>
          <p:spPr bwMode="auto">
            <a:xfrm>
              <a:off x="465" y="2083"/>
              <a:ext cx="4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7" name="Text Box 11"/>
            <p:cNvSpPr txBox="1">
              <a:spLocks noChangeArrowheads="1"/>
            </p:cNvSpPr>
            <p:nvPr/>
          </p:nvSpPr>
          <p:spPr bwMode="auto">
            <a:xfrm>
              <a:off x="2400" y="2064"/>
              <a:ext cx="4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–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" name="Group 12"/>
          <p:cNvGrpSpPr/>
          <p:nvPr/>
        </p:nvGrpSpPr>
        <p:grpSpPr bwMode="auto">
          <a:xfrm>
            <a:off x="395288" y="5084763"/>
            <a:ext cx="3810000" cy="762000"/>
            <a:chOff x="384" y="2683"/>
            <a:chExt cx="2400" cy="480"/>
          </a:xfrm>
          <a:noFill/>
        </p:grpSpPr>
        <p:sp>
          <p:nvSpPr>
            <p:cNvPr id="27676" name="Text Box 13"/>
            <p:cNvSpPr txBox="1">
              <a:spLocks noChangeArrowheads="1"/>
            </p:cNvSpPr>
            <p:nvPr/>
          </p:nvSpPr>
          <p:spPr bwMode="auto">
            <a:xfrm>
              <a:off x="384" y="2683"/>
              <a:ext cx="657" cy="48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altLang="zh-CN" sz="4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CommonBullets" pitchFamily="34" charset="2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77" name="Line 14"/>
            <p:cNvSpPr>
              <a:spLocks noChangeShapeType="1"/>
            </p:cNvSpPr>
            <p:nvPr/>
          </p:nvSpPr>
          <p:spPr bwMode="auto">
            <a:xfrm>
              <a:off x="2592" y="2971"/>
              <a:ext cx="192" cy="0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7678" name="Text Box 15"/>
            <p:cNvSpPr txBox="1">
              <a:spLocks noChangeArrowheads="1"/>
            </p:cNvSpPr>
            <p:nvPr/>
          </p:nvSpPr>
          <p:spPr bwMode="auto">
            <a:xfrm>
              <a:off x="1222" y="2743"/>
              <a:ext cx="1016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实际方向</a:t>
              </a:r>
            </a:p>
          </p:txBody>
        </p:sp>
      </p:grpSp>
      <p:grpSp>
        <p:nvGrpSpPr>
          <p:cNvPr id="20" name="Group 16"/>
          <p:cNvGrpSpPr/>
          <p:nvPr/>
        </p:nvGrpSpPr>
        <p:grpSpPr bwMode="auto">
          <a:xfrm>
            <a:off x="4716463" y="5084763"/>
            <a:ext cx="3962400" cy="762000"/>
            <a:chOff x="3264" y="2683"/>
            <a:chExt cx="2496" cy="480"/>
          </a:xfrm>
          <a:noFill/>
        </p:grpSpPr>
        <p:sp>
          <p:nvSpPr>
            <p:cNvPr id="27673" name="Text Box 17"/>
            <p:cNvSpPr txBox="1">
              <a:spLocks noChangeArrowheads="1"/>
            </p:cNvSpPr>
            <p:nvPr/>
          </p:nvSpPr>
          <p:spPr bwMode="auto">
            <a:xfrm>
              <a:off x="5103" y="2683"/>
              <a:ext cx="657" cy="48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altLang="zh-CN" sz="4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CommonBullets" pitchFamily="34" charset="2"/>
                </a:rPr>
                <a:t>+</a:t>
              </a:r>
              <a:endPara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74" name="Line 18"/>
            <p:cNvSpPr>
              <a:spLocks noChangeShapeType="1"/>
            </p:cNvSpPr>
            <p:nvPr/>
          </p:nvSpPr>
          <p:spPr bwMode="auto">
            <a:xfrm>
              <a:off x="3264" y="2971"/>
              <a:ext cx="192" cy="0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27675" name="Text Box 19"/>
            <p:cNvSpPr txBox="1">
              <a:spLocks noChangeArrowheads="1"/>
            </p:cNvSpPr>
            <p:nvPr/>
          </p:nvSpPr>
          <p:spPr bwMode="auto">
            <a:xfrm>
              <a:off x="3920" y="2743"/>
              <a:ext cx="1016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itchFamily="34" charset="0"/>
                  <a:ea typeface="黑体" panose="0201060906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实际方向</a:t>
              </a:r>
            </a:p>
          </p:txBody>
        </p:sp>
      </p:grpSp>
      <p:grpSp>
        <p:nvGrpSpPr>
          <p:cNvPr id="24" name="Group 20"/>
          <p:cNvGrpSpPr/>
          <p:nvPr/>
        </p:nvGrpSpPr>
        <p:grpSpPr bwMode="auto">
          <a:xfrm>
            <a:off x="4672013" y="3267075"/>
            <a:ext cx="3835400" cy="1138238"/>
            <a:chOff x="3153" y="1731"/>
            <a:chExt cx="2415" cy="717"/>
          </a:xfrm>
        </p:grpSpPr>
        <p:sp>
          <p:nvSpPr>
            <p:cNvPr id="66582" name="Text Box 21"/>
            <p:cNvSpPr txBox="1">
              <a:spLocks noChangeArrowheads="1"/>
            </p:cNvSpPr>
            <p:nvPr/>
          </p:nvSpPr>
          <p:spPr bwMode="auto">
            <a:xfrm>
              <a:off x="3814" y="1731"/>
              <a:ext cx="101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</a:p>
          </p:txBody>
        </p:sp>
        <p:sp>
          <p:nvSpPr>
            <p:cNvPr id="66583" name="Text Box 22"/>
            <p:cNvSpPr txBox="1">
              <a:spLocks noChangeArrowheads="1"/>
            </p:cNvSpPr>
            <p:nvPr/>
          </p:nvSpPr>
          <p:spPr bwMode="auto">
            <a:xfrm>
              <a:off x="3153" y="2083"/>
              <a:ext cx="4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4" name="Text Box 23"/>
            <p:cNvSpPr txBox="1">
              <a:spLocks noChangeArrowheads="1"/>
            </p:cNvSpPr>
            <p:nvPr/>
          </p:nvSpPr>
          <p:spPr bwMode="auto">
            <a:xfrm>
              <a:off x="5088" y="2064"/>
              <a:ext cx="4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–</a:t>
              </a: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6094413" y="5970588"/>
            <a:ext cx="482600" cy="5857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i="1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66575" name="AutoShape 25" descr="斜纹布">
            <a:hlinkClick r:id="" action="ppaction://hlinkshowjump?jump=previousslide" highlightClick="1">
              <a:snd r:embed="rId3" name="PROJCTOR.WAV"/>
            </a:hlinkClick>
          </p:cNvPr>
          <p:cNvSpPr>
            <a:spLocks noChangeArrowheads="1"/>
          </p:cNvSpPr>
          <p:nvPr/>
        </p:nvSpPr>
        <p:spPr bwMode="auto">
          <a:xfrm>
            <a:off x="8074025" y="6324600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6576" name="AutoShape 26" descr="斜纹布">
            <a:hlinkClick r:id="" action="ppaction://hlinkshowjump?jump=nextslide" highlightClick="1">
              <a:snd r:embed="rId3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10600" y="6324600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pSp>
        <p:nvGrpSpPr>
          <p:cNvPr id="31" name="Group 27"/>
          <p:cNvGrpSpPr/>
          <p:nvPr/>
        </p:nvGrpSpPr>
        <p:grpSpPr bwMode="auto">
          <a:xfrm>
            <a:off x="684213" y="4405313"/>
            <a:ext cx="3529012" cy="377825"/>
            <a:chOff x="561" y="1175"/>
            <a:chExt cx="2223" cy="238"/>
          </a:xfrm>
          <a:solidFill>
            <a:schemeClr val="accent1">
              <a:lumMod val="75000"/>
            </a:schemeClr>
          </a:solidFill>
        </p:grpSpPr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1405" y="1175"/>
              <a:ext cx="460" cy="238"/>
            </a:xfrm>
            <a:prstGeom prst="rect">
              <a:avLst/>
            </a:prstGeom>
            <a:grpFill/>
            <a:ln w="28575" cap="sq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H="1">
              <a:off x="561" y="1294"/>
              <a:ext cx="844" cy="0"/>
            </a:xfrm>
            <a:prstGeom prst="line">
              <a:avLst/>
            </a:prstGeom>
            <a:grpFill/>
            <a:ln w="38100" cap="sq">
              <a:solidFill>
                <a:schemeClr val="accent1">
                  <a:lumMod val="75000"/>
                </a:schemeClr>
              </a:solidFill>
              <a:round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1871" y="1294"/>
              <a:ext cx="913" cy="0"/>
            </a:xfrm>
            <a:prstGeom prst="line">
              <a:avLst/>
            </a:prstGeom>
            <a:grpFill/>
            <a:ln w="38100" cap="sq">
              <a:solidFill>
                <a:schemeClr val="accent1">
                  <a:lumMod val="75000"/>
                </a:schemeClr>
              </a:solidFill>
              <a:round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</p:grpSp>
      <p:grpSp>
        <p:nvGrpSpPr>
          <p:cNvPr id="35" name="Group 31"/>
          <p:cNvGrpSpPr/>
          <p:nvPr/>
        </p:nvGrpSpPr>
        <p:grpSpPr bwMode="auto">
          <a:xfrm>
            <a:off x="4914468" y="4405312"/>
            <a:ext cx="3529013" cy="377825"/>
            <a:chOff x="561" y="1175"/>
            <a:chExt cx="2223" cy="238"/>
          </a:xfrm>
          <a:solidFill>
            <a:schemeClr val="accent1">
              <a:lumMod val="75000"/>
            </a:schemeClr>
          </a:solidFill>
        </p:grpSpPr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1414" y="1175"/>
              <a:ext cx="460" cy="238"/>
            </a:xfrm>
            <a:prstGeom prst="rect">
              <a:avLst/>
            </a:prstGeom>
            <a:grpFill/>
            <a:ln w="28575" cap="sq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H="1">
              <a:off x="561" y="1294"/>
              <a:ext cx="844" cy="0"/>
            </a:xfrm>
            <a:prstGeom prst="line">
              <a:avLst/>
            </a:prstGeom>
            <a:grpFill/>
            <a:ln w="38100" cap="sq">
              <a:solidFill>
                <a:schemeClr val="accent1">
                  <a:lumMod val="75000"/>
                </a:schemeClr>
              </a:solidFill>
              <a:round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>
              <a:off x="1871" y="1294"/>
              <a:ext cx="913" cy="0"/>
            </a:xfrm>
            <a:prstGeom prst="line">
              <a:avLst/>
            </a:prstGeom>
            <a:grpFill/>
            <a:ln w="38100" cap="sq">
              <a:solidFill>
                <a:schemeClr val="accent1">
                  <a:lumMod val="75000"/>
                </a:schemeClr>
              </a:solidFill>
              <a:round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</p:grpSp>
      <p:sp>
        <p:nvSpPr>
          <p:cNvPr id="39" name="AutoShape 35"/>
          <p:cNvSpPr>
            <a:spLocks noChangeArrowheads="1"/>
          </p:cNvSpPr>
          <p:nvPr/>
        </p:nvSpPr>
        <p:spPr bwMode="auto">
          <a:xfrm>
            <a:off x="3779838" y="2574925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4448175" y="2424113"/>
            <a:ext cx="3744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假设的电压降低方向</a:t>
            </a:r>
          </a:p>
        </p:txBody>
      </p:sp>
      <p:sp>
        <p:nvSpPr>
          <p:cNvPr id="41" name="Rectangle 37"/>
          <p:cNvSpPr>
            <a:spLocks noChangeArrowheads="1"/>
          </p:cNvSpPr>
          <p:nvPr/>
        </p:nvSpPr>
        <p:spPr bwMode="auto">
          <a:xfrm>
            <a:off x="363538" y="664368"/>
            <a:ext cx="7258050" cy="5222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电压的参考方向 </a:t>
            </a:r>
            <a:r>
              <a:rPr kumimoji="1" lang="en-US" altLang="zh-CN" sz="28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(Voltage Reference Direction)</a:t>
            </a:r>
            <a:endParaRPr lang="en-US" altLang="zh-CN" sz="1800" b="1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28" grpId="0" animBg="1" autoUpdateAnimBg="0"/>
      <p:bldP spid="39" grpId="0" animBg="1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74700" y="679450"/>
            <a:ext cx="7461250" cy="7080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00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4000">
                <a:solidFill>
                  <a:srgbClr val="3508F2"/>
                </a:solidFill>
                <a:latin typeface="Tahoma" panose="020B0604030504040204" pitchFamily="34" charset="0"/>
                <a:ea typeface="隶书" panose="02010509060101010101" pitchFamily="49" charset="-122"/>
                <a:cs typeface="Tahoma" panose="020B0604030504040204" pitchFamily="34" charset="0"/>
              </a:rPr>
              <a:t>第</a:t>
            </a:r>
            <a:r>
              <a:rPr lang="en-US" altLang="zh-CN" sz="4000">
                <a:solidFill>
                  <a:srgbClr val="3508F2"/>
                </a:solidFill>
                <a:latin typeface="Tahoma" panose="020B0604030504040204" pitchFamily="34" charset="0"/>
                <a:ea typeface="隶书" panose="02010509060101010101" pitchFamily="49" charset="-122"/>
                <a:cs typeface="Tahoma" panose="020B0604030504040204" pitchFamily="34" charset="0"/>
              </a:rPr>
              <a:t>1</a:t>
            </a:r>
            <a:r>
              <a:rPr lang="zh-CN" altLang="en-US" sz="4000">
                <a:solidFill>
                  <a:srgbClr val="3508F2"/>
                </a:solidFill>
                <a:latin typeface="Tahoma" panose="020B0604030504040204" pitchFamily="34" charset="0"/>
                <a:ea typeface="隶书" panose="02010509060101010101" pitchFamily="49" charset="-122"/>
                <a:cs typeface="Tahoma" panose="020B0604030504040204" pitchFamily="34" charset="0"/>
              </a:rPr>
              <a:t>章：电路的基本概念和定律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060700" y="1435100"/>
            <a:ext cx="287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>
                <a:solidFill>
                  <a:srgbClr val="3508F2"/>
                </a:solidFill>
                <a:latin typeface="Times New Roman" panose="02020603050405020304" pitchFamily="18" charset="0"/>
              </a:rPr>
              <a:t>(Circuit Laws)  </a:t>
            </a:r>
          </a:p>
        </p:txBody>
      </p:sp>
      <p:sp>
        <p:nvSpPr>
          <p:cNvPr id="2" name="矩形 1"/>
          <p:cNvSpPr/>
          <p:nvPr/>
        </p:nvSpPr>
        <p:spPr>
          <a:xfrm>
            <a:off x="1187530" y="3081520"/>
            <a:ext cx="684095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正确理解电路及电路模型的概念</a:t>
            </a:r>
            <a:r>
              <a:rPr lang="en-US" altLang="zh-CN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掌握电路的基本物理量</a:t>
            </a:r>
            <a:r>
              <a:rPr lang="en-US" altLang="zh-CN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电流、电压和电功率</a:t>
            </a:r>
            <a:r>
              <a:rPr lang="en-US" altLang="zh-CN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掌握无源电阻网络的等效化简</a:t>
            </a:r>
            <a:r>
              <a:rPr lang="en-US" altLang="zh-CN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掌握独立电压源和独立电流源的特性及其等效变换</a:t>
            </a:r>
            <a:r>
              <a:rPr lang="en-US" altLang="zh-CN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掌握基尔霍夫定律的内容及应用</a:t>
            </a:r>
            <a:endParaRPr lang="en-US" altLang="zh-CN" sz="2000" b="1" dirty="0">
              <a:solidFill>
                <a:srgbClr val="3508F2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基尔霍夫电压定律</a:t>
            </a:r>
            <a:endParaRPr lang="en-US" altLang="zh-CN" b="1" dirty="0">
              <a:solidFill>
                <a:srgbClr val="3508F2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基尔霍夫电流定律</a:t>
            </a:r>
          </a:p>
        </p:txBody>
      </p:sp>
      <p:sp>
        <p:nvSpPr>
          <p:cNvPr id="3" name="矩形 2"/>
          <p:cNvSpPr/>
          <p:nvPr/>
        </p:nvSpPr>
        <p:spPr>
          <a:xfrm>
            <a:off x="1187530" y="2494518"/>
            <a:ext cx="2040943" cy="49314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本章学习目标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758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97433" y="2527025"/>
            <a:ext cx="813752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571500" indent="-5715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47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82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428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n"/>
              <a:defRPr/>
            </a:pPr>
            <a:r>
              <a:rPr lang="zh-CN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关联参考方向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     </a:t>
            </a:r>
            <a:r>
              <a:rPr lang="en-US" altLang="zh-CN" sz="2800" b="1" i="1" dirty="0">
                <a:solidFill>
                  <a:srgbClr val="8C0F02"/>
                </a:solidFill>
                <a:ea typeface="方正姚体" pitchFamily="2" charset="-122"/>
              </a:rPr>
              <a:t>u</a:t>
            </a:r>
            <a:r>
              <a:rPr lang="zh-CN" altLang="en-US" sz="2800" b="1" dirty="0">
                <a:solidFill>
                  <a:srgbClr val="8C0F02"/>
                </a:solidFill>
                <a:ea typeface="方正姚体" pitchFamily="2" charset="-122"/>
              </a:rPr>
              <a:t>，</a:t>
            </a:r>
            <a:r>
              <a:rPr lang="en-US" altLang="zh-CN" sz="2800" b="1" i="1" dirty="0" err="1">
                <a:solidFill>
                  <a:srgbClr val="8C0F02"/>
                </a:solidFill>
                <a:ea typeface="方正姚体" pitchFamily="2" charset="-122"/>
              </a:rPr>
              <a:t>i</a:t>
            </a:r>
            <a:r>
              <a:rPr lang="en-US" altLang="zh-CN" sz="2800" b="1" dirty="0">
                <a:solidFill>
                  <a:srgbClr val="8C0F02"/>
                </a:solidFill>
                <a:ea typeface="方正姚体" pitchFamily="2" charset="-122"/>
              </a:rPr>
              <a:t> </a:t>
            </a:r>
            <a:r>
              <a:rPr lang="zh-CN" altLang="zh-CN" sz="2800" b="1" dirty="0">
                <a:solidFill>
                  <a:srgbClr val="8C0F02"/>
                </a:solidFill>
                <a:ea typeface="仿宋_GB2312" pitchFamily="49" charset="-122"/>
              </a:rPr>
              <a:t>采用相同的参考方向</a:t>
            </a:r>
            <a:r>
              <a:rPr lang="zh-CN" altLang="zh-CN" sz="2800" b="1" dirty="0">
                <a:solidFill>
                  <a:srgbClr val="8C0F02"/>
                </a:solidFill>
              </a:rPr>
              <a:t>。</a:t>
            </a:r>
            <a:endParaRPr lang="en-US" altLang="zh-CN" sz="2800" b="1" dirty="0">
              <a:solidFill>
                <a:srgbClr val="8C0F02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  <a:defRPr/>
            </a:pPr>
            <a:r>
              <a:rPr lang="zh-CN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非关联参考方向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800" b="1" dirty="0">
                <a:solidFill>
                  <a:srgbClr val="8C0F02"/>
                </a:solidFill>
                <a:ea typeface="方正姚体" pitchFamily="2" charset="-122"/>
              </a:rPr>
              <a:t> </a:t>
            </a:r>
            <a:r>
              <a:rPr lang="en-US" altLang="zh-CN" sz="2800" b="1" i="1" dirty="0">
                <a:solidFill>
                  <a:srgbClr val="8C0F02"/>
                </a:solidFill>
                <a:ea typeface="方正姚体" pitchFamily="2" charset="-122"/>
              </a:rPr>
              <a:t>u</a:t>
            </a:r>
            <a:r>
              <a:rPr lang="zh-CN" altLang="en-US" sz="2800" b="1" dirty="0">
                <a:solidFill>
                  <a:srgbClr val="8C0F02"/>
                </a:solidFill>
                <a:ea typeface="方正姚体" pitchFamily="2" charset="-122"/>
              </a:rPr>
              <a:t>，</a:t>
            </a:r>
            <a:r>
              <a:rPr lang="en-US" altLang="zh-CN" sz="2800" b="1" i="1" dirty="0" err="1">
                <a:solidFill>
                  <a:srgbClr val="8C0F02"/>
                </a:solidFill>
                <a:ea typeface="方正姚体" pitchFamily="2" charset="-122"/>
              </a:rPr>
              <a:t>i</a:t>
            </a:r>
            <a:r>
              <a:rPr lang="en-US" altLang="zh-CN" sz="2800" b="1" dirty="0">
                <a:solidFill>
                  <a:srgbClr val="8C0F02"/>
                </a:solidFill>
                <a:ea typeface="方正姚体" pitchFamily="2" charset="-122"/>
              </a:rPr>
              <a:t> </a:t>
            </a:r>
            <a:r>
              <a:rPr lang="zh-CN" altLang="zh-CN" sz="2800" b="1" dirty="0">
                <a:solidFill>
                  <a:srgbClr val="8C0F02"/>
                </a:solidFill>
                <a:ea typeface="仿宋_GB2312" pitchFamily="49" charset="-122"/>
              </a:rPr>
              <a:t>采用</a:t>
            </a:r>
            <a:r>
              <a:rPr lang="zh-CN" altLang="en-US" sz="2800" b="1" dirty="0">
                <a:solidFill>
                  <a:srgbClr val="8C0F02"/>
                </a:solidFill>
                <a:ea typeface="仿宋_GB2312" pitchFamily="49" charset="-122"/>
              </a:rPr>
              <a:t>不</a:t>
            </a:r>
            <a:r>
              <a:rPr lang="zh-CN" altLang="zh-CN" sz="2800" b="1" dirty="0">
                <a:solidFill>
                  <a:srgbClr val="8C0F02"/>
                </a:solidFill>
                <a:ea typeface="仿宋_GB2312" pitchFamily="49" charset="-122"/>
              </a:rPr>
              <a:t>相同的参考方向</a:t>
            </a:r>
            <a:r>
              <a:rPr lang="zh-CN" altLang="zh-CN" sz="2800" b="1" dirty="0">
                <a:solidFill>
                  <a:srgbClr val="8C0F02"/>
                </a:solidFill>
              </a:rPr>
              <a:t>。</a:t>
            </a:r>
            <a:endParaRPr lang="zh-CN" altLang="en-US" sz="2800" b="1" dirty="0">
              <a:solidFill>
                <a:srgbClr val="8C0F02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70583" y="5949922"/>
            <a:ext cx="2012950" cy="4572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关联参考方向</a:t>
            </a:r>
            <a:endParaRPr kumimoji="1" lang="zh-CN" altLang="en-US" sz="24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54218" y="5939503"/>
            <a:ext cx="2317750" cy="4572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非关联参考方向</a:t>
            </a:r>
            <a:endParaRPr kumimoji="1" lang="zh-CN" altLang="en-US" sz="24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58775" y="793750"/>
            <a:ext cx="3240088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kumimoji="1"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关联参考方向</a:t>
            </a:r>
          </a:p>
        </p:txBody>
      </p:sp>
      <p:sp>
        <p:nvSpPr>
          <p:cNvPr id="67593" name="AutoShape 9"/>
          <p:cNvSpPr>
            <a:spLocks noChangeArrowheads="1"/>
          </p:cNvSpPr>
          <p:nvPr/>
        </p:nvSpPr>
        <p:spPr bwMode="auto">
          <a:xfrm>
            <a:off x="3701008" y="1924022"/>
            <a:ext cx="865187" cy="215900"/>
          </a:xfrm>
          <a:prstGeom prst="rightArrow">
            <a:avLst>
              <a:gd name="adj1" fmla="val 50000"/>
              <a:gd name="adj2" fmla="val 1001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918245" y="4708730"/>
            <a:ext cx="1079500" cy="43338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txBody>
          <a:bodyPr wrap="none" anchor="ctr"/>
          <a:lstStyle>
            <a:lvl1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1pPr>
            <a:lvl2pPr marL="742950" indent="-28575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2pPr>
            <a:lvl3pPr marL="11430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3pPr>
            <a:lvl4pPr marL="16002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4pPr>
            <a:lvl5pPr marL="20574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997745" y="4924630"/>
            <a:ext cx="1223963" cy="0"/>
          </a:xfrm>
          <a:prstGeom prst="line">
            <a:avLst/>
          </a:prstGeom>
          <a:noFill/>
          <a:ln w="38100" cap="sq">
            <a:solidFill>
              <a:schemeClr val="bg2">
                <a:lumMod val="25000"/>
              </a:schemeClr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b="1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765720" y="4924630"/>
            <a:ext cx="1152525" cy="0"/>
          </a:xfrm>
          <a:prstGeom prst="line">
            <a:avLst/>
          </a:prstGeom>
          <a:noFill/>
          <a:ln w="38100" cap="sq">
            <a:solidFill>
              <a:schemeClr val="bg2">
                <a:lumMod val="25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b="1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094958" y="4708730"/>
            <a:ext cx="1079500" cy="43338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txBody>
          <a:bodyPr wrap="none" anchor="ctr"/>
          <a:lstStyle>
            <a:lvl1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1pPr>
            <a:lvl2pPr marL="742950" indent="-28575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2pPr>
            <a:lvl3pPr marL="11430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3pPr>
            <a:lvl4pPr marL="16002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4pPr>
            <a:lvl5pPr marL="20574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174458" y="4924630"/>
            <a:ext cx="1223962" cy="0"/>
          </a:xfrm>
          <a:prstGeom prst="line">
            <a:avLst/>
          </a:prstGeom>
          <a:noFill/>
          <a:ln w="38100" cap="sq">
            <a:solidFill>
              <a:schemeClr val="bg2">
                <a:lumMod val="25000"/>
              </a:schemeClr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b="1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942433" y="4924630"/>
            <a:ext cx="1152525" cy="0"/>
          </a:xfrm>
          <a:prstGeom prst="line">
            <a:avLst/>
          </a:prstGeom>
          <a:noFill/>
          <a:ln w="38100" cap="sq">
            <a:solidFill>
              <a:schemeClr val="bg2">
                <a:lumMod val="25000"/>
              </a:schemeClr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b="1"/>
          </a:p>
        </p:txBody>
      </p:sp>
      <p:sp>
        <p:nvSpPr>
          <p:cNvPr id="18" name="AutoShape 16"/>
          <p:cNvSpPr>
            <a:spLocks noChangeArrowheads="1"/>
          </p:cNvSpPr>
          <p:nvPr/>
        </p:nvSpPr>
        <p:spPr bwMode="auto">
          <a:xfrm>
            <a:off x="981620" y="4203905"/>
            <a:ext cx="1079500" cy="144462"/>
          </a:xfrm>
          <a:prstGeom prst="rightArrow">
            <a:avLst>
              <a:gd name="adj1" fmla="val 50000"/>
              <a:gd name="adj2" fmla="val 186814"/>
            </a:avLst>
          </a:prstGeom>
          <a:solidFill>
            <a:srgbClr val="FF0000"/>
          </a:solidFill>
          <a:ln w="38100" cap="sq" algn="ctr">
            <a:solidFill>
              <a:srgbClr val="FF00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205583" y="3988005"/>
            <a:ext cx="5048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 i="1">
                <a:latin typeface="Times New Roman" panose="02020603050405020304" pitchFamily="18" charset="0"/>
                <a:ea typeface="仿宋_GB2312" pitchFamily="49" charset="-122"/>
              </a:rPr>
              <a:t>i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621258" y="5211967"/>
            <a:ext cx="647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>
                <a:latin typeface="Times New Roman" panose="02020603050405020304" pitchFamily="18" charset="0"/>
                <a:ea typeface="仿宋_GB2312" pitchFamily="49" charset="-122"/>
              </a:rPr>
              <a:t>+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645445" y="5211967"/>
            <a:ext cx="647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>
                <a:latin typeface="Times New Roman" panose="02020603050405020304" pitchFamily="18" charset="0"/>
                <a:ea typeface="仿宋_GB2312" pitchFamily="49" charset="-122"/>
              </a:rPr>
              <a:t>-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7895183" y="5284992"/>
            <a:ext cx="647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>
                <a:latin typeface="Times New Roman" panose="02020603050405020304" pitchFamily="18" charset="0"/>
                <a:ea typeface="仿宋_GB2312" pitchFamily="49" charset="-122"/>
              </a:rPr>
              <a:t>+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726533" y="5211967"/>
            <a:ext cx="647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>
                <a:latin typeface="Times New Roman" panose="02020603050405020304" pitchFamily="18" charset="0"/>
                <a:ea typeface="仿宋_GB2312" pitchFamily="49" charset="-122"/>
              </a:rPr>
              <a:t>-</a:t>
            </a:r>
          </a:p>
        </p:txBody>
      </p:sp>
      <p:sp>
        <p:nvSpPr>
          <p:cNvPr id="24" name="AutoShape 22"/>
          <p:cNvSpPr>
            <a:spLocks noChangeArrowheads="1"/>
          </p:cNvSpPr>
          <p:nvPr/>
        </p:nvSpPr>
        <p:spPr bwMode="auto">
          <a:xfrm>
            <a:off x="4942433" y="4276930"/>
            <a:ext cx="1079500" cy="144462"/>
          </a:xfrm>
          <a:prstGeom prst="rightArrow">
            <a:avLst>
              <a:gd name="adj1" fmla="val 50000"/>
              <a:gd name="adj2" fmla="val 186814"/>
            </a:avLst>
          </a:prstGeom>
          <a:solidFill>
            <a:srgbClr val="FF0000"/>
          </a:solidFill>
          <a:ln w="38100" cap="sq" algn="ctr">
            <a:solidFill>
              <a:srgbClr val="FF00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6310858" y="3916567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 i="1">
                <a:latin typeface="Times New Roman" panose="02020603050405020304" pitchFamily="18" charset="0"/>
                <a:ea typeface="仿宋_GB2312" pitchFamily="49" charset="-122"/>
              </a:rPr>
              <a:t>i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2205583" y="5284992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ea typeface="仿宋_GB2312" pitchFamily="49" charset="-122"/>
              </a:rPr>
              <a:t>U</a:t>
            </a: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6237833" y="5356430"/>
            <a:ext cx="647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ea typeface="仿宋_GB2312" pitchFamily="49" charset="-122"/>
              </a:rPr>
              <a:t>U</a:t>
            </a: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497433" y="1470029"/>
            <a:ext cx="813752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571500" indent="-5715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47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82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4287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defRPr/>
            </a:pPr>
            <a:r>
              <a:rPr lang="zh-CN" altLang="en-US" sz="2800" b="1" dirty="0">
                <a:ea typeface="仿宋_GB2312" pitchFamily="49" charset="-122"/>
              </a:rPr>
              <a:t>        电路分析过程中，既要对电流规定参考方向，也要对电压规定参考方向。</a:t>
            </a:r>
            <a:endParaRPr lang="zh-CN" altLang="en-US" sz="2800" b="1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  <p:bldP spid="10" grpId="0" animBg="1"/>
      <p:bldP spid="15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861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0663" y="3536950"/>
            <a:ext cx="720725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注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127125" y="3536950"/>
            <a:ext cx="74501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476250" indent="-4762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666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分析电路前必须选定电压和电流的参考方向。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38238" y="4232275"/>
            <a:ext cx="7682352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476250" indent="-4762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666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）参考方向一经选定，必须在图中相应位置标注   </a:t>
            </a:r>
            <a:endParaRPr lang="en-US" altLang="zh-CN" sz="2400" b="1" dirty="0">
              <a:solidFill>
                <a:srgbClr val="8C0F02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    (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包括方向和</a:t>
            </a:r>
            <a:r>
              <a:rPr lang="zh-CN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符号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），在计算过程中不得任意改变。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55700" y="5477302"/>
            <a:ext cx="75247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）参考方向不同时，其表达式相差一个负号，</a:t>
            </a:r>
            <a:endParaRPr lang="en-US" altLang="zh-CN" sz="2400" b="1" dirty="0">
              <a:solidFill>
                <a:srgbClr val="8C0F02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但实际方向不变。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42876" y="685800"/>
            <a:ext cx="684212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</a:p>
        </p:txBody>
      </p:sp>
      <p:grpSp>
        <p:nvGrpSpPr>
          <p:cNvPr id="9" name="Group 7"/>
          <p:cNvGrpSpPr/>
          <p:nvPr/>
        </p:nvGrpSpPr>
        <p:grpSpPr bwMode="auto">
          <a:xfrm>
            <a:off x="701675" y="658813"/>
            <a:ext cx="2160588" cy="2308225"/>
            <a:chOff x="475" y="255"/>
            <a:chExt cx="1361" cy="1454"/>
          </a:xfrm>
        </p:grpSpPr>
        <p:sp>
          <p:nvSpPr>
            <p:cNvPr id="68620" name="Text Box 8"/>
            <p:cNvSpPr txBox="1">
              <a:spLocks noChangeArrowheads="1"/>
            </p:cNvSpPr>
            <p:nvPr/>
          </p:nvSpPr>
          <p:spPr bwMode="auto">
            <a:xfrm>
              <a:off x="475" y="936"/>
              <a:ext cx="408" cy="330"/>
            </a:xfrm>
            <a:prstGeom prst="rect">
              <a:avLst/>
            </a:prstGeom>
            <a:solidFill>
              <a:srgbClr val="FFCC00"/>
            </a:solidFill>
            <a:ln w="38100" cap="sq" algn="ctr">
              <a:solidFill>
                <a:srgbClr val="FFCC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solidFill>
                    <a:srgbClr val="8C0F0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68621" name="Text Box 9"/>
            <p:cNvSpPr txBox="1">
              <a:spLocks noChangeArrowheads="1"/>
            </p:cNvSpPr>
            <p:nvPr/>
          </p:nvSpPr>
          <p:spPr bwMode="auto">
            <a:xfrm>
              <a:off x="1428" y="936"/>
              <a:ext cx="408" cy="330"/>
            </a:xfrm>
            <a:prstGeom prst="rect">
              <a:avLst/>
            </a:prstGeom>
            <a:solidFill>
              <a:srgbClr val="FFCC00"/>
            </a:solidFill>
            <a:ln w="38100" cap="sq" algn="ctr">
              <a:solidFill>
                <a:srgbClr val="FFCC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solidFill>
                    <a:srgbClr val="8C0F0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68622" name="Line 10"/>
            <p:cNvSpPr>
              <a:spLocks noChangeShapeType="1"/>
            </p:cNvSpPr>
            <p:nvPr/>
          </p:nvSpPr>
          <p:spPr bwMode="auto">
            <a:xfrm>
              <a:off x="657" y="573"/>
              <a:ext cx="0" cy="363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3" name="Line 11"/>
            <p:cNvSpPr>
              <a:spLocks noChangeShapeType="1"/>
            </p:cNvSpPr>
            <p:nvPr/>
          </p:nvSpPr>
          <p:spPr bwMode="auto">
            <a:xfrm>
              <a:off x="1655" y="573"/>
              <a:ext cx="0" cy="363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4" name="Line 12"/>
            <p:cNvSpPr>
              <a:spLocks noChangeShapeType="1"/>
            </p:cNvSpPr>
            <p:nvPr/>
          </p:nvSpPr>
          <p:spPr bwMode="auto">
            <a:xfrm>
              <a:off x="657" y="573"/>
              <a:ext cx="998" cy="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5" name="Line 13"/>
            <p:cNvSpPr>
              <a:spLocks noChangeShapeType="1"/>
            </p:cNvSpPr>
            <p:nvPr/>
          </p:nvSpPr>
          <p:spPr bwMode="auto">
            <a:xfrm>
              <a:off x="657" y="1253"/>
              <a:ext cx="0" cy="454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6" name="Line 14"/>
            <p:cNvSpPr>
              <a:spLocks noChangeShapeType="1"/>
            </p:cNvSpPr>
            <p:nvPr/>
          </p:nvSpPr>
          <p:spPr bwMode="auto">
            <a:xfrm>
              <a:off x="1655" y="1253"/>
              <a:ext cx="0" cy="454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7" name="Line 15"/>
            <p:cNvSpPr>
              <a:spLocks noChangeShapeType="1"/>
            </p:cNvSpPr>
            <p:nvPr/>
          </p:nvSpPr>
          <p:spPr bwMode="auto">
            <a:xfrm>
              <a:off x="657" y="1707"/>
              <a:ext cx="998" cy="0"/>
            </a:xfrm>
            <a:prstGeom prst="line">
              <a:avLst/>
            </a:prstGeom>
            <a:noFill/>
            <a:ln w="38100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475" y="936"/>
              <a:ext cx="408" cy="330"/>
            </a:xfrm>
            <a:prstGeom prst="rect">
              <a:avLst/>
            </a:prstGeom>
            <a:solidFill>
              <a:srgbClr val="FF9900"/>
            </a:solidFill>
            <a:ln w="38100" cap="sq" algn="ctr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 algn="ctr">
                <a:defRPr/>
              </a:pPr>
              <a:r>
                <a:rPr lang="en-US" altLang="zh-CN" sz="2800" i="0" dirty="0">
                  <a:solidFill>
                    <a:srgbClr val="8C0F02"/>
                  </a:solidFill>
                  <a:ea typeface="仿宋_GB2312" pitchFamily="49" charset="-122"/>
                </a:rPr>
                <a:t>A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1428" y="936"/>
              <a:ext cx="408" cy="330"/>
            </a:xfrm>
            <a:prstGeom prst="rect">
              <a:avLst/>
            </a:prstGeom>
            <a:solidFill>
              <a:srgbClr val="FF9900"/>
            </a:solidFill>
            <a:ln w="38100" cap="sq" algn="ctr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 algn="ctr">
                <a:defRPr/>
              </a:pPr>
              <a:r>
                <a:rPr lang="en-US" altLang="zh-CN" sz="2800" i="0" dirty="0">
                  <a:solidFill>
                    <a:srgbClr val="8C0F02"/>
                  </a:solidFill>
                  <a:ea typeface="仿宋_GB2312" pitchFamily="49" charset="-122"/>
                </a:rPr>
                <a:t> B</a:t>
              </a: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657" y="573"/>
              <a:ext cx="0" cy="363"/>
            </a:xfrm>
            <a:prstGeom prst="line">
              <a:avLst/>
            </a:prstGeom>
            <a:noFill/>
            <a:ln w="38100" cap="sq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1655" y="573"/>
              <a:ext cx="0" cy="363"/>
            </a:xfrm>
            <a:prstGeom prst="line">
              <a:avLst/>
            </a:prstGeom>
            <a:noFill/>
            <a:ln w="38100" cap="sq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657" y="573"/>
              <a:ext cx="998" cy="0"/>
            </a:xfrm>
            <a:prstGeom prst="line">
              <a:avLst/>
            </a:prstGeom>
            <a:noFill/>
            <a:ln w="38100" cap="sq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657" y="1253"/>
              <a:ext cx="0" cy="454"/>
            </a:xfrm>
            <a:prstGeom prst="line">
              <a:avLst/>
            </a:prstGeom>
            <a:noFill/>
            <a:ln w="38100" cap="sq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1655" y="1253"/>
              <a:ext cx="0" cy="454"/>
            </a:xfrm>
            <a:prstGeom prst="line">
              <a:avLst/>
            </a:prstGeom>
            <a:noFill/>
            <a:ln w="38100" cap="sq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>
              <a:off x="657" y="1707"/>
              <a:ext cx="998" cy="0"/>
            </a:xfrm>
            <a:prstGeom prst="line">
              <a:avLst/>
            </a:prstGeom>
            <a:noFill/>
            <a:ln w="38100" cap="sq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8" name="AutoShape 24"/>
            <p:cNvSpPr>
              <a:spLocks noChangeArrowheads="1"/>
            </p:cNvSpPr>
            <p:nvPr/>
          </p:nvSpPr>
          <p:spPr bwMode="auto">
            <a:xfrm>
              <a:off x="883" y="437"/>
              <a:ext cx="454" cy="91"/>
            </a:xfrm>
            <a:prstGeom prst="rightArrow">
              <a:avLst>
                <a:gd name="adj1" fmla="val 50000"/>
                <a:gd name="adj2" fmla="val 124725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8637" name="Text Box 25"/>
            <p:cNvSpPr txBox="1">
              <a:spLocks noChangeArrowheads="1"/>
            </p:cNvSpPr>
            <p:nvPr/>
          </p:nvSpPr>
          <p:spPr bwMode="auto">
            <a:xfrm>
              <a:off x="1383" y="255"/>
              <a:ext cx="3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solidFill>
                    <a:srgbClr val="8C0F0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  <p:sp>
          <p:nvSpPr>
            <p:cNvPr id="68638" name="Text Box 26"/>
            <p:cNvSpPr txBox="1">
              <a:spLocks noChangeArrowheads="1"/>
            </p:cNvSpPr>
            <p:nvPr/>
          </p:nvSpPr>
          <p:spPr bwMode="auto">
            <a:xfrm>
              <a:off x="975" y="573"/>
              <a:ext cx="4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3200" b="1">
                  <a:solidFill>
                    <a:srgbClr val="8C0F0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＋</a:t>
              </a:r>
            </a:p>
          </p:txBody>
        </p:sp>
        <p:sp>
          <p:nvSpPr>
            <p:cNvPr id="68639" name="Text Box 27"/>
            <p:cNvSpPr txBox="1">
              <a:spLocks noChangeArrowheads="1"/>
            </p:cNvSpPr>
            <p:nvPr/>
          </p:nvSpPr>
          <p:spPr bwMode="auto">
            <a:xfrm>
              <a:off x="975" y="1344"/>
              <a:ext cx="4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3200" b="1">
                  <a:solidFill>
                    <a:srgbClr val="8C0F0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</a:p>
          </p:txBody>
        </p:sp>
        <p:sp>
          <p:nvSpPr>
            <p:cNvPr id="68640" name="Text Box 28"/>
            <p:cNvSpPr txBox="1">
              <a:spLocks noChangeArrowheads="1"/>
            </p:cNvSpPr>
            <p:nvPr/>
          </p:nvSpPr>
          <p:spPr bwMode="auto">
            <a:xfrm>
              <a:off x="975" y="982"/>
              <a:ext cx="3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solidFill>
                    <a:srgbClr val="8C0F0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</a:p>
          </p:txBody>
        </p:sp>
      </p:grp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3186113" y="928688"/>
            <a:ext cx="5903912" cy="138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电压、电流参考方向如图中所示，问：</a:t>
            </a:r>
            <a:endParaRPr lang="en-US" altLang="zh-CN" sz="2400" b="1" dirty="0">
              <a:solidFill>
                <a:srgbClr val="8C0F02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两部分电路，电压和电流的参考</a:t>
            </a:r>
            <a:endParaRPr lang="en-US" altLang="zh-CN" sz="2400" b="1" dirty="0">
              <a:solidFill>
                <a:srgbClr val="8C0F02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方向是否关联？</a:t>
            </a:r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3293588" y="2359631"/>
            <a:ext cx="5545137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答：   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A:    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电压、电流参考方向非关联；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       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B:    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电压、电流参考方向关联。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utoUpdateAnimBg="0"/>
      <p:bldP spid="6" grpId="0" autoUpdateAnimBg="0"/>
      <p:bldP spid="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963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388" y="633413"/>
            <a:ext cx="4941887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00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6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1.2.3  </a:t>
            </a:r>
            <a:r>
              <a:rPr lang="zh-CN" altLang="en-US" sz="36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电功率</a:t>
            </a:r>
            <a:r>
              <a:rPr lang="en-US" altLang="zh-CN" sz="3600" b="1"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(Power)</a:t>
            </a:r>
            <a:endParaRPr lang="zh-CN" altLang="en-US" sz="3600" b="1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79425" y="1374775"/>
            <a:ext cx="2484438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（</a:t>
            </a:r>
            <a:r>
              <a:rPr kumimoji="1" lang="en-US" altLang="zh-CN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）   电功率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6" name="Object 4" descr="羊皮纸"/>
          <p:cNvGraphicFramePr>
            <a:graphicFrameLocks noChangeAspect="1"/>
          </p:cNvGraphicFramePr>
          <p:nvPr/>
        </p:nvGraphicFramePr>
        <p:xfrm>
          <a:off x="1381125" y="2695678"/>
          <a:ext cx="142557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4" imgW="584200" imgH="444500" progId="Equation.3">
                  <p:embed/>
                </p:oleObj>
              </mc:Choice>
              <mc:Fallback>
                <p:oleObj name="Equation" r:id="rId4" imgW="584200" imgH="444500" progId="Equation.3">
                  <p:embed/>
                  <p:pic>
                    <p:nvPicPr>
                      <p:cNvPr id="6" name="Object 4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2695678"/>
                        <a:ext cx="1425575" cy="1079500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prstShdw prst="shdw17" dist="17961" dir="2700000">
                          <a:srgbClr val="99997A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 descr="羊皮纸"/>
          <p:cNvGraphicFramePr>
            <a:graphicFrameLocks noChangeAspect="1"/>
          </p:cNvGraphicFramePr>
          <p:nvPr/>
        </p:nvGraphicFramePr>
        <p:xfrm>
          <a:off x="1992313" y="4172053"/>
          <a:ext cx="381793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7" imgW="1562100" imgH="482600" progId="Equation.3">
                  <p:embed/>
                </p:oleObj>
              </mc:Choice>
              <mc:Fallback>
                <p:oleObj name="Equation" r:id="rId7" imgW="1562100" imgH="482600" progId="Equation.3">
                  <p:embed/>
                  <p:pic>
                    <p:nvPicPr>
                      <p:cNvPr id="7" name="Object 5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4172053"/>
                        <a:ext cx="3817937" cy="1173162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prstShdw prst="shdw17" dist="17961" dir="2700000">
                          <a:srgbClr val="99997A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116013" y="5673828"/>
            <a:ext cx="5576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功率的单位：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W (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瓦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)        (Watt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，瓦特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3035300" y="1593850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971925" y="1450975"/>
            <a:ext cx="467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单位时间内电场力所做的功。</a:t>
            </a:r>
          </a:p>
        </p:txBody>
      </p:sp>
      <p:graphicFrame>
        <p:nvGraphicFramePr>
          <p:cNvPr id="14" name="Object 12" descr="羊皮纸"/>
          <p:cNvGraphicFramePr>
            <a:graphicFrameLocks noChangeAspect="1"/>
          </p:cNvGraphicFramePr>
          <p:nvPr/>
        </p:nvGraphicFramePr>
        <p:xfrm>
          <a:off x="3960813" y="2660753"/>
          <a:ext cx="1444625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9" imgW="609600" imgH="482600" progId="Equation.3">
                  <p:embed/>
                </p:oleObj>
              </mc:Choice>
              <mc:Fallback>
                <p:oleObj name="Equation" r:id="rId9" imgW="609600" imgH="482600" progId="Equation.3">
                  <p:embed/>
                  <p:pic>
                    <p:nvPicPr>
                      <p:cNvPr id="14" name="Object 12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813" y="2660753"/>
                        <a:ext cx="1444625" cy="1173162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prstShdw prst="shdw17" dist="17961" dir="2700000">
                          <a:srgbClr val="99997A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 descr="羊皮纸"/>
          <p:cNvGraphicFramePr>
            <a:graphicFrameLocks noChangeAspect="1"/>
          </p:cNvGraphicFramePr>
          <p:nvPr/>
        </p:nvGraphicFramePr>
        <p:xfrm>
          <a:off x="6311900" y="2660753"/>
          <a:ext cx="1303338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11" imgW="533400" imgH="444500" progId="Equation.3">
                  <p:embed/>
                </p:oleObj>
              </mc:Choice>
              <mc:Fallback>
                <p:oleObj name="Equation" r:id="rId11" imgW="533400" imgH="444500" progId="Equation.3">
                  <p:embed/>
                  <p:pic>
                    <p:nvPicPr>
                      <p:cNvPr id="15" name="Object 13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900" y="2660753"/>
                        <a:ext cx="1303338" cy="1081087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prstShdw prst="shdw17" dist="17961" dir="2700000">
                          <a:srgbClr val="99997A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971500" y="2056499"/>
            <a:ext cx="75271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电场力推动正电荷在电路中运动时，电场力做功，电路吸收能量。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687640" y="4534003"/>
            <a:ext cx="2305050" cy="1815882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1MW=10</a:t>
            </a:r>
            <a:r>
              <a:rPr lang="en-US" altLang="zh-CN" sz="2800" b="1" baseline="30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6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W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ea typeface="仿宋_GB2312" pitchFamily="49" charset="-122"/>
              </a:rPr>
              <a:t>1kW=10</a:t>
            </a:r>
            <a:r>
              <a:rPr lang="en-US" altLang="zh-CN" sz="2800" b="1" baseline="30000" dirty="0">
                <a:solidFill>
                  <a:srgbClr val="FF3399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en-U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ea typeface="仿宋_GB2312" pitchFamily="49" charset="-122"/>
              </a:rPr>
              <a:t>W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1mW=10</a:t>
            </a:r>
            <a:r>
              <a:rPr lang="en-US" altLang="zh-CN" sz="2800" b="1" baseline="30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-3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W</a:t>
            </a:r>
            <a:endParaRPr lang="en-US" altLang="zh-CN" sz="2800" b="1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6029324" y="3949054"/>
            <a:ext cx="3114675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MW</a:t>
            </a: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kW</a:t>
            </a:r>
            <a:r>
              <a:rPr lang="zh-CN" altLang="en-US" sz="2800" b="1" dirty="0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b="1" dirty="0" err="1">
                <a:solidFill>
                  <a:srgbClr val="BB091A"/>
                </a:solidFill>
                <a:latin typeface="Times New Roman" panose="02020603050405020304" pitchFamily="18" charset="0"/>
                <a:ea typeface="仿宋_GB2312" pitchFamily="49" charset="-122"/>
              </a:rPr>
              <a:t>mW</a:t>
            </a:r>
            <a:endParaRPr lang="en-US" altLang="zh-CN" sz="2800" b="1" dirty="0">
              <a:solidFill>
                <a:srgbClr val="BB091A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19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8" grpId="0" autoUpdateAnimBg="0"/>
      <p:bldP spid="10" grpId="0" animBg="1"/>
      <p:bldP spid="13" grpId="0"/>
      <p:bldP spid="16" grpId="0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0659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6725" y="620713"/>
            <a:ext cx="5329238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） 电路吸收电功率的计算</a:t>
            </a:r>
            <a:endParaRPr kumimoji="1" lang="zh-CN" altLang="en-US" sz="2400" b="1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286125" y="1643063"/>
            <a:ext cx="4465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ctr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取</a:t>
            </a:r>
            <a:r>
              <a:rPr lang="zh-CN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关联参考方向</a:t>
            </a:r>
            <a:endParaRPr lang="zh-CN" altLang="en-US" sz="2800" b="1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00625" y="2357438"/>
            <a:ext cx="2000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 = u i   </a:t>
            </a:r>
            <a:endParaRPr lang="zh-CN" altLang="en-US" sz="2400" b="1" i="1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29188" y="4000500"/>
            <a:ext cx="2141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sz="2400" b="1" i="1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987675" y="4943802"/>
            <a:ext cx="60944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 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 0    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吸收正功率    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实际吸收功率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128962" y="5561340"/>
            <a:ext cx="58054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&lt; 0    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吸收负功率    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实际发出功率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491850" y="3295650"/>
            <a:ext cx="43926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zh-CN"/>
            </a:defPPr>
            <a:lvl1pPr marL="342900" indent="-342900" algn="ctr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  <a:defRPr sz="24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en-US" altLang="zh-CN" sz="2800" dirty="0"/>
              <a:t>    </a:t>
            </a:r>
            <a:r>
              <a:rPr lang="en-US" altLang="zh-CN" sz="2800" i="1" dirty="0"/>
              <a:t>u</a:t>
            </a:r>
            <a:r>
              <a:rPr lang="en-US" altLang="zh-CN" sz="2800" dirty="0"/>
              <a:t>, </a:t>
            </a:r>
            <a:r>
              <a:rPr lang="en-US" altLang="zh-CN" sz="2800" i="1" dirty="0" err="1"/>
              <a:t>i</a:t>
            </a:r>
            <a:r>
              <a:rPr lang="en-US" altLang="zh-CN" sz="2800" dirty="0"/>
              <a:t> </a:t>
            </a:r>
            <a:r>
              <a:rPr lang="zh-CN" altLang="en-US" sz="2800" dirty="0"/>
              <a:t>取非</a:t>
            </a:r>
            <a:r>
              <a:rPr lang="zh-CN" altLang="zh-CN" sz="2800" dirty="0"/>
              <a:t>关联参考方向</a:t>
            </a:r>
            <a:endParaRPr lang="zh-CN" altLang="en-US" sz="2800" dirty="0"/>
          </a:p>
        </p:txBody>
      </p:sp>
      <p:grpSp>
        <p:nvGrpSpPr>
          <p:cNvPr id="13" name="Group 13"/>
          <p:cNvGrpSpPr/>
          <p:nvPr/>
        </p:nvGrpSpPr>
        <p:grpSpPr bwMode="auto">
          <a:xfrm>
            <a:off x="904875" y="3581400"/>
            <a:ext cx="1798638" cy="2308225"/>
            <a:chOff x="476" y="2659"/>
            <a:chExt cx="1133" cy="1454"/>
          </a:xfrm>
        </p:grpSpPr>
        <p:sp>
          <p:nvSpPr>
            <p:cNvPr id="70676" name="Text Box 14"/>
            <p:cNvSpPr txBox="1">
              <a:spLocks noChangeArrowheads="1"/>
            </p:cNvSpPr>
            <p:nvPr/>
          </p:nvSpPr>
          <p:spPr bwMode="auto">
            <a:xfrm>
              <a:off x="1202" y="3748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 i="1">
                  <a:latin typeface="Times New Roman" panose="02020603050405020304" pitchFamily="18" charset="0"/>
                  <a:ea typeface="仿宋_GB2312" pitchFamily="49" charset="-122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0677" name="Text Box 15"/>
            <p:cNvSpPr txBox="1">
              <a:spLocks noChangeArrowheads="1"/>
            </p:cNvSpPr>
            <p:nvPr/>
          </p:nvSpPr>
          <p:spPr bwMode="auto">
            <a:xfrm>
              <a:off x="1202" y="2659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  <a:ea typeface="仿宋_GB2312" pitchFamily="49" charset="-122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839" y="3158"/>
              <a:ext cx="276" cy="40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38100" cap="sq" algn="ctr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679" name="AutoShape 17"/>
            <p:cNvSpPr>
              <a:spLocks noChangeArrowheads="1"/>
            </p:cNvSpPr>
            <p:nvPr/>
          </p:nvSpPr>
          <p:spPr bwMode="auto">
            <a:xfrm>
              <a:off x="612" y="2886"/>
              <a:ext cx="91" cy="680"/>
            </a:xfrm>
            <a:prstGeom prst="downArrow">
              <a:avLst>
                <a:gd name="adj1" fmla="val 50000"/>
                <a:gd name="adj2" fmla="val 186813"/>
              </a:avLst>
            </a:prstGeom>
            <a:solidFill>
              <a:srgbClr val="FF0000"/>
            </a:solidFill>
            <a:ln w="38100" cap="sq" algn="ctr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977" y="2777"/>
              <a:ext cx="0" cy="1270"/>
            </a:xfrm>
            <a:prstGeom prst="line">
              <a:avLst/>
            </a:prstGeom>
            <a:noFill/>
            <a:ln w="38100" cap="sq">
              <a:solidFill>
                <a:schemeClr val="bg2">
                  <a:lumMod val="10000"/>
                </a:schemeClr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 i="1">
                <a:cs typeface="Times New Roman" panose="02020603050405020304" pitchFamily="18" charset="0"/>
              </a:endParaRPr>
            </a:p>
          </p:txBody>
        </p:sp>
        <p:sp>
          <p:nvSpPr>
            <p:cNvPr id="70681" name="Text Box 19"/>
            <p:cNvSpPr txBox="1">
              <a:spLocks noChangeArrowheads="1"/>
            </p:cNvSpPr>
            <p:nvPr/>
          </p:nvSpPr>
          <p:spPr bwMode="auto">
            <a:xfrm>
              <a:off x="476" y="3566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70682" name="Text Box 20"/>
            <p:cNvSpPr txBox="1">
              <a:spLocks noChangeArrowheads="1"/>
            </p:cNvSpPr>
            <p:nvPr/>
          </p:nvSpPr>
          <p:spPr bwMode="auto">
            <a:xfrm>
              <a:off x="1247" y="3203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b="1" i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 bwMode="auto">
          <a:xfrm>
            <a:off x="909638" y="1376363"/>
            <a:ext cx="1870075" cy="2019300"/>
            <a:chOff x="476" y="1026"/>
            <a:chExt cx="1178" cy="1272"/>
          </a:xfrm>
        </p:grpSpPr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839" y="1434"/>
              <a:ext cx="276" cy="40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38100" cap="sq" algn="ctr">
              <a:solidFill>
                <a:schemeClr val="bg2">
                  <a:lumMod val="10000"/>
                </a:schemeClr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977" y="1026"/>
              <a:ext cx="0" cy="1270"/>
            </a:xfrm>
            <a:prstGeom prst="line">
              <a:avLst/>
            </a:prstGeom>
            <a:noFill/>
            <a:ln w="38100" cap="sq">
              <a:solidFill>
                <a:schemeClr val="bg2">
                  <a:lumMod val="10000"/>
                </a:schemeClr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 i="1">
                <a:cs typeface="Times New Roman" panose="02020603050405020304" pitchFamily="18" charset="0"/>
              </a:endParaRPr>
            </a:p>
          </p:txBody>
        </p:sp>
        <p:sp>
          <p:nvSpPr>
            <p:cNvPr id="70671" name="AutoShape 24"/>
            <p:cNvSpPr>
              <a:spLocks noChangeArrowheads="1"/>
            </p:cNvSpPr>
            <p:nvPr/>
          </p:nvSpPr>
          <p:spPr bwMode="auto">
            <a:xfrm>
              <a:off x="612" y="1162"/>
              <a:ext cx="91" cy="680"/>
            </a:xfrm>
            <a:prstGeom prst="downArrow">
              <a:avLst>
                <a:gd name="adj1" fmla="val 50000"/>
                <a:gd name="adj2" fmla="val 186813"/>
              </a:avLst>
            </a:prstGeom>
            <a:solidFill>
              <a:srgbClr val="FF0000"/>
            </a:solidFill>
            <a:ln w="38100" cap="sq" algn="ctr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672" name="Text Box 25"/>
            <p:cNvSpPr txBox="1">
              <a:spLocks noChangeArrowheads="1"/>
            </p:cNvSpPr>
            <p:nvPr/>
          </p:nvSpPr>
          <p:spPr bwMode="auto">
            <a:xfrm>
              <a:off x="1247" y="1071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 i="1">
                  <a:latin typeface="Times New Roman" panose="02020603050405020304" pitchFamily="18" charset="0"/>
                  <a:ea typeface="仿宋_GB2312" pitchFamily="49" charset="-122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0673" name="Text Box 26"/>
            <p:cNvSpPr txBox="1">
              <a:spLocks noChangeArrowheads="1"/>
            </p:cNvSpPr>
            <p:nvPr/>
          </p:nvSpPr>
          <p:spPr bwMode="auto">
            <a:xfrm>
              <a:off x="1247" y="1933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  <a:ea typeface="仿宋_GB2312" pitchFamily="49" charset="-122"/>
                  <a:cs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70674" name="Text Box 27"/>
            <p:cNvSpPr txBox="1">
              <a:spLocks noChangeArrowheads="1"/>
            </p:cNvSpPr>
            <p:nvPr/>
          </p:nvSpPr>
          <p:spPr bwMode="auto">
            <a:xfrm>
              <a:off x="476" y="1888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  <a:cs typeface="Times New Roman" panose="02020603050405020304" pitchFamily="18" charset="0"/>
                </a:rPr>
                <a:t>i</a:t>
              </a:r>
              <a:endParaRPr lang="en-US" altLang="zh-CN" sz="2400" b="1" i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0675" name="Text Box 28"/>
            <p:cNvSpPr txBox="1">
              <a:spLocks noChangeArrowheads="1"/>
            </p:cNvSpPr>
            <p:nvPr/>
          </p:nvSpPr>
          <p:spPr bwMode="auto">
            <a:xfrm>
              <a:off x="1292" y="1480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b="1" i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2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1683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4188" y="692150"/>
            <a:ext cx="81407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综合上述两种情况，将元件吸收功率统一表示为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                                </a:t>
            </a:r>
            <a:r>
              <a:rPr lang="en-US" altLang="zh-CN" sz="2800" b="1" i="1">
                <a:solidFill>
                  <a:srgbClr val="BB091A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>
                <a:solidFill>
                  <a:srgbClr val="BB091A"/>
                </a:solidFill>
                <a:latin typeface="Times New Roman" panose="02020603050405020304" pitchFamily="18" charset="0"/>
              </a:rPr>
              <a:t> =±</a:t>
            </a:r>
            <a:r>
              <a:rPr lang="en-US" altLang="zh-CN" sz="2800" b="1" i="1">
                <a:solidFill>
                  <a:srgbClr val="BB091A"/>
                </a:solidFill>
                <a:latin typeface="Times New Roman" panose="02020603050405020304" pitchFamily="18" charset="0"/>
              </a:rPr>
              <a:t>u i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0050" y="1772770"/>
            <a:ext cx="8307388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71945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Times New Roman" panose="02020603050405020304" pitchFamily="18" charset="0"/>
              </a:rPr>
              <a:t>当电流电压为关联参考方向时，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 </a:t>
            </a:r>
            <a:r>
              <a:rPr lang="zh-CN" altLang="en-US" sz="2800" b="1" dirty="0">
                <a:latin typeface="Times New Roman" panose="02020603050405020304" pitchFamily="18" charset="0"/>
              </a:rPr>
              <a:t>取“</a:t>
            </a:r>
            <a:r>
              <a:rPr lang="en-US" altLang="zh-CN" sz="2800" b="1" dirty="0">
                <a:latin typeface="Times New Roman" panose="02020603050405020304" pitchFamily="18" charset="0"/>
              </a:rPr>
              <a:t>+”</a:t>
            </a:r>
            <a:r>
              <a:rPr lang="zh-CN" altLang="en-US" sz="2800" b="1" dirty="0">
                <a:latin typeface="Times New Roman" panose="02020603050405020304" pitchFamily="18" charset="0"/>
              </a:rPr>
              <a:t>号；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Times New Roman" panose="02020603050405020304" pitchFamily="18" charset="0"/>
              </a:rPr>
              <a:t>电流电压为非关联参考方向时，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 </a:t>
            </a:r>
            <a:r>
              <a:rPr lang="zh-CN" altLang="en-US" sz="2800" b="1" dirty="0">
                <a:latin typeface="Times New Roman" panose="02020603050405020304" pitchFamily="18" charset="0"/>
              </a:rPr>
              <a:t>取“</a:t>
            </a:r>
            <a:r>
              <a:rPr lang="en-US" altLang="zh-CN" sz="2800" b="1" dirty="0">
                <a:latin typeface="Times New Roman" panose="02020603050405020304" pitchFamily="18" charset="0"/>
              </a:rPr>
              <a:t>-”</a:t>
            </a:r>
            <a:r>
              <a:rPr lang="zh-CN" altLang="en-US" sz="2800" b="1" dirty="0">
                <a:latin typeface="Times New Roman" panose="02020603050405020304" pitchFamily="18" charset="0"/>
              </a:rPr>
              <a:t>号。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若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＞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0,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表示元件吸收功率；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若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＜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，表示元件发出功率。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1683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556740"/>
            <a:ext cx="8529638" cy="2664370"/>
          </a:xfrm>
        </p:spPr>
        <p:txBody>
          <a:bodyPr rtlCol="0">
            <a:normAutofit/>
          </a:bodyPr>
          <a:lstStyle/>
          <a:p>
            <a:pPr marL="0" indent="621030" eaLnBrk="1" hangingPunct="1">
              <a:lnSpc>
                <a:spcPct val="11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当功率</a:t>
            </a:r>
            <a:r>
              <a:rPr lang="en-US" altLang="zh-CN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的单位是瓦时，能量的单位是焦耳（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），它等于功率是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1W</a:t>
            </a:r>
            <a:r>
              <a:rPr lang="zh-CN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的用电设备在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1s</a:t>
            </a:r>
            <a:r>
              <a:rPr lang="zh-CN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的时间内消耗的电能。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</a:p>
          <a:p>
            <a:pPr marL="0" indent="621030" eaLnBrk="1" hangingPunct="1">
              <a:lnSpc>
                <a:spcPct val="110000"/>
              </a:lnSpc>
              <a:spcAft>
                <a:spcPts val="0"/>
              </a:spcAft>
              <a:buFont typeface="Wingdings 2"/>
              <a:buNone/>
              <a:defRPr/>
            </a:pP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621030" eaLnBrk="1" hangingPunct="1">
              <a:lnSpc>
                <a:spcPct val="110000"/>
              </a:lnSpc>
              <a:spcAft>
                <a:spcPts val="0"/>
              </a:spcAft>
              <a:buFont typeface="Wingdings 2"/>
              <a:buNone/>
              <a:defRPr/>
            </a:pP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621030" eaLnBrk="1" hangingPunct="1">
              <a:lnSpc>
                <a:spcPct val="110000"/>
              </a:lnSpc>
              <a:spcAft>
                <a:spcPts val="0"/>
              </a:spcAft>
              <a:buFont typeface="Wingdings 2"/>
              <a:buNone/>
              <a:defRPr/>
            </a:pP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DDC0729C-05B2-46AD-0865-60AA396D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520" y="2852920"/>
            <a:ext cx="5576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功率的单位：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W (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瓦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)        (Watt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，瓦特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EF9B5DE1-E7E6-0153-C0B0-F93C7CC7C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519" y="3497261"/>
            <a:ext cx="5576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能量的单位： 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J  (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焦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)        (Joule</a:t>
            </a:r>
            <a:r>
              <a:rPr lang="zh-CN" altLang="en-US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，焦耳</a:t>
            </a:r>
            <a:r>
              <a:rPr lang="en-US" altLang="zh-CN" sz="2400" b="1" dirty="0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9E1FD-EF16-0C47-0927-3C5EA94E7344}"/>
              </a:ext>
            </a:extLst>
          </p:cNvPr>
          <p:cNvSpPr txBox="1"/>
          <p:nvPr/>
        </p:nvSpPr>
        <p:spPr>
          <a:xfrm>
            <a:off x="362962" y="4293121"/>
            <a:ext cx="8529637" cy="1728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621030" defTabSz="91440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Wingdings 2"/>
              <a:buNone/>
              <a:defRPr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zh-CN" altLang="zh-CN" dirty="0"/>
              <a:t>工程上或生活中还常用千瓦小时（</a:t>
            </a:r>
            <a:r>
              <a:rPr lang="en-US" altLang="zh-CN" dirty="0"/>
              <a:t>kWh</a:t>
            </a:r>
            <a:r>
              <a:rPr lang="zh-CN" altLang="zh-CN" dirty="0"/>
              <a:t>）作为电能的单位，</a:t>
            </a:r>
            <a:r>
              <a:rPr lang="en-US" altLang="zh-CN" dirty="0"/>
              <a:t>1 kWh</a:t>
            </a:r>
            <a:r>
              <a:rPr lang="zh-CN" altLang="zh-CN" dirty="0"/>
              <a:t>又称为</a:t>
            </a:r>
            <a:r>
              <a:rPr lang="en-US" altLang="zh-CN" dirty="0"/>
              <a:t>1</a:t>
            </a:r>
            <a:r>
              <a:rPr lang="zh-CN" altLang="zh-CN" dirty="0"/>
              <a:t>度电，它与焦耳的关系是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1kWh = 10</a:t>
            </a:r>
            <a:r>
              <a:rPr lang="en-US" altLang="zh-CN" baseline="30000" dirty="0"/>
              <a:t>3</a:t>
            </a:r>
            <a:r>
              <a:rPr lang="en-US" altLang="zh-CN" dirty="0"/>
              <a:t>W×3600s = 3.6×10</a:t>
            </a:r>
            <a:r>
              <a:rPr lang="en-US" altLang="zh-CN" baseline="30000" dirty="0"/>
              <a:t>6</a:t>
            </a:r>
            <a:r>
              <a:rPr lang="en-US" altLang="zh-CN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615496148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utoUpdateAnimBg="0"/>
      <p:bldP spid="3" grpId="0" autoUpdateAnimBg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5831" y="777851"/>
            <a:ext cx="939569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>
          <a:xfrm>
            <a:off x="377825" y="728663"/>
            <a:ext cx="8388350" cy="1583516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25000"/>
              </a:lnSpc>
              <a:buFont typeface="Wingdings 2" panose="05020102010507070707" pitchFamily="18" charset="2"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1-1  	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如图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1.5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所示电路中，已知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5000"/>
              </a:lnSpc>
              <a:buFont typeface="Wingdings 2" panose="05020102010507070707" pitchFamily="18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元件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-5V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=2A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元件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=3V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-5A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5000"/>
              </a:lnSpc>
              <a:buFont typeface="Wingdings 2" panose="05020102010507070707" pitchFamily="18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求元件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吸收的功率各为多少？</a:t>
            </a:r>
          </a:p>
        </p:txBody>
      </p:sp>
      <p:sp>
        <p:nvSpPr>
          <p:cNvPr id="72707" name="Rectangle 10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36868" name="Object 10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267200"/>
              </p:ext>
            </p:extLst>
          </p:nvPr>
        </p:nvGraphicFramePr>
        <p:xfrm>
          <a:off x="2843213" y="4057910"/>
          <a:ext cx="40687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3" imgW="1918335" imgH="215900" progId="Equation.DSMT4">
                  <p:embed/>
                </p:oleObj>
              </mc:Choice>
              <mc:Fallback>
                <p:oleObj name="Equation" r:id="rId3" imgW="1918335" imgH="215900" progId="Equation.DSMT4">
                  <p:embed/>
                  <p:pic>
                    <p:nvPicPr>
                      <p:cNvPr id="36868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057910"/>
                        <a:ext cx="40687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Rectangle 10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36870" name="Object 10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373041"/>
              </p:ext>
            </p:extLst>
          </p:nvPr>
        </p:nvGraphicFramePr>
        <p:xfrm>
          <a:off x="2663825" y="5399348"/>
          <a:ext cx="442277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5" imgW="1968500" imgH="228600" progId="Equation.DSMT4">
                  <p:embed/>
                </p:oleObj>
              </mc:Choice>
              <mc:Fallback>
                <p:oleObj name="Equation" r:id="rId5" imgW="1968500" imgH="228600" progId="Equation.DSMT4">
                  <p:embed/>
                  <p:pic>
                    <p:nvPicPr>
                      <p:cNvPr id="3687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5399348"/>
                        <a:ext cx="4422775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711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2408339"/>
            <a:ext cx="7896225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63563" y="3861060"/>
            <a:ext cx="3287712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chemeClr val="tx2"/>
              </a:buClr>
              <a:buSzPct val="50000"/>
              <a:buFont typeface="Wingdings 2" panose="05020102010507070707" pitchFamily="18" charset="2"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元件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endParaRPr lang="zh-CN" altLang="zh-CN" sz="2800" b="1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971550" y="5262823"/>
            <a:ext cx="197961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chemeClr val="tx2"/>
              </a:buClr>
              <a:buSzPct val="50000"/>
              <a:buFont typeface="Wingdings 2" panose="05020102010507070707" pitchFamily="18" charset="2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元件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lang="zh-CN" altLang="zh-CN" sz="2800" b="1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259540" y="4627823"/>
            <a:ext cx="777651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A</a:t>
            </a:r>
            <a:r>
              <a:rPr lang="en-US" altLang="zh-CN" sz="2400" b="1" dirty="0">
                <a:latin typeface="Times New Roman" panose="02020603050405020304" pitchFamily="18" charset="0"/>
              </a:rPr>
              <a:t>&lt;0</a:t>
            </a:r>
            <a:r>
              <a:rPr lang="zh-CN" altLang="zh-CN" sz="2400" b="1" dirty="0">
                <a:latin typeface="Times New Roman" panose="02020603050405020304" pitchFamily="18" charset="0"/>
              </a:rPr>
              <a:t>，元件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zh-CN" sz="2400" b="1" dirty="0">
                <a:latin typeface="Times New Roman" panose="02020603050405020304" pitchFamily="18" charset="0"/>
              </a:rPr>
              <a:t>吸收的功率为</a:t>
            </a:r>
            <a:r>
              <a:rPr lang="en-US" altLang="zh-CN" sz="2400" b="1" dirty="0">
                <a:latin typeface="Times New Roman" panose="02020603050405020304" pitchFamily="18" charset="0"/>
              </a:rPr>
              <a:t>-10W</a:t>
            </a:r>
            <a:r>
              <a:rPr lang="zh-CN" altLang="zh-CN" sz="2400" b="1" dirty="0">
                <a:latin typeface="Times New Roman" panose="02020603050405020304" pitchFamily="18" charset="0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</a:rPr>
              <a:t>实际为</a:t>
            </a:r>
            <a:r>
              <a:rPr lang="zh-CN" altLang="zh-CN" sz="2400" b="1" dirty="0">
                <a:latin typeface="Times New Roman" panose="02020603050405020304" pitchFamily="18" charset="0"/>
              </a:rPr>
              <a:t>发出功率</a:t>
            </a:r>
            <a:r>
              <a:rPr lang="en-US" altLang="zh-CN" sz="2400" b="1" dirty="0">
                <a:latin typeface="Times New Roman" panose="02020603050405020304" pitchFamily="18" charset="0"/>
              </a:rPr>
              <a:t>10W</a:t>
            </a:r>
            <a:r>
              <a:rPr lang="zh-CN" altLang="zh-CN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1295400" y="6091498"/>
            <a:ext cx="5400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B </a:t>
            </a:r>
            <a:r>
              <a:rPr lang="en-US" altLang="zh-CN" sz="2400" b="1" dirty="0">
                <a:latin typeface="Times New Roman" panose="02020603050405020304" pitchFamily="18" charset="0"/>
              </a:rPr>
              <a:t>&gt;0</a:t>
            </a:r>
            <a:r>
              <a:rPr lang="zh-CN" altLang="zh-CN" sz="2400" b="1" dirty="0">
                <a:latin typeface="Times New Roman" panose="02020603050405020304" pitchFamily="18" charset="0"/>
              </a:rPr>
              <a:t>，表明元件</a:t>
            </a:r>
            <a:r>
              <a:rPr lang="en-US" altLang="zh-CN" sz="2400" b="1" dirty="0">
                <a:latin typeface="Times New Roman" panose="02020603050405020304" pitchFamily="18" charset="0"/>
              </a:rPr>
              <a:t>B</a:t>
            </a:r>
            <a:r>
              <a:rPr lang="zh-CN" altLang="zh-CN" sz="2400" b="1" dirty="0">
                <a:latin typeface="Times New Roman" panose="02020603050405020304" pitchFamily="18" charset="0"/>
              </a:rPr>
              <a:t>为吸收功率</a:t>
            </a:r>
            <a:r>
              <a:rPr lang="en-US" altLang="zh-CN" sz="2400" b="1" dirty="0">
                <a:latin typeface="Times New Roman" panose="02020603050405020304" pitchFamily="18" charset="0"/>
              </a:rPr>
              <a:t>15W</a:t>
            </a:r>
            <a:r>
              <a:rPr lang="zh-CN" altLang="zh-CN" sz="2400" b="1" dirty="0"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373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3732" name="Rectangle 2"/>
          <p:cNvSpPr>
            <a:spLocks noChangeArrowheads="1"/>
          </p:cNvSpPr>
          <p:nvPr/>
        </p:nvSpPr>
        <p:spPr bwMode="auto">
          <a:xfrm>
            <a:off x="685800" y="2857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chemeClr val="tx2"/>
                </a:solidFill>
                <a:latin typeface="Times New Roman" panose="02020603050405020304" pitchFamily="18" charset="0"/>
              </a:rPr>
              <a:t>                    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412875" y="649288"/>
            <a:ext cx="6734175" cy="647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6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  </a:t>
            </a:r>
            <a:r>
              <a:rPr lang="zh-CN" altLang="en-US" sz="360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电阻元件 </a:t>
            </a:r>
            <a:r>
              <a:rPr lang="en-US" altLang="zh-CN" sz="360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(Resistor)</a:t>
            </a: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77850" y="2036763"/>
            <a:ext cx="8218488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</a:rPr>
              <a:t>由欧姆定律可知：对于线性电阻元件，施加于电阻上的电压与流过它的电流成正比，在电压与电流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关联参考方向</a:t>
            </a:r>
            <a:r>
              <a:rPr lang="zh-CN" altLang="zh-CN" sz="2400" b="1" dirty="0">
                <a:latin typeface="Times New Roman" panose="02020603050405020304" pitchFamily="18" charset="0"/>
              </a:rPr>
              <a:t>下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419100" y="1349375"/>
            <a:ext cx="35433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1.3.1 </a:t>
            </a:r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线性电阻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1749425" y="3763963"/>
            <a:ext cx="201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 i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 = Ri</a:t>
            </a:r>
            <a:endParaRPr lang="zh-CN" altLang="en-US" sz="3200" b="1" i="1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737" name="Rectangle 2"/>
          <p:cNvSpPr>
            <a:spLocks noChangeArrowheads="1"/>
          </p:cNvSpPr>
          <p:nvPr/>
        </p:nvSpPr>
        <p:spPr bwMode="auto">
          <a:xfrm>
            <a:off x="542925" y="37163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solidFill>
                  <a:schemeClr val="tx2"/>
                </a:solidFill>
                <a:latin typeface="Times New Roman" panose="02020603050405020304" pitchFamily="18" charset="0"/>
              </a:rPr>
              <a:t>                     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1987550" y="4605338"/>
            <a:ext cx="1539875" cy="522287"/>
          </a:xfrm>
          <a:prstGeom prst="rect">
            <a:avLst/>
          </a:prstGeom>
          <a:noFill/>
          <a:ln w="38100" cap="sq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sz="2800" b="1" i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en-US" sz="28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800" b="1" i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400" b="1" i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关系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3895725" y="4722813"/>
            <a:ext cx="792163" cy="144462"/>
          </a:xfrm>
          <a:prstGeom prst="rightArrow">
            <a:avLst>
              <a:gd name="adj1" fmla="val 50000"/>
              <a:gd name="adj2" fmla="val 137088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grpSp>
        <p:nvGrpSpPr>
          <p:cNvPr id="37" name="Group 11"/>
          <p:cNvGrpSpPr/>
          <p:nvPr/>
        </p:nvGrpSpPr>
        <p:grpSpPr bwMode="auto">
          <a:xfrm>
            <a:off x="5056188" y="3371850"/>
            <a:ext cx="2882900" cy="2449513"/>
            <a:chOff x="3560" y="618"/>
            <a:chExt cx="1816" cy="1543"/>
          </a:xfrm>
        </p:grpSpPr>
        <p:sp>
          <p:nvSpPr>
            <p:cNvPr id="73742" name="Line 12"/>
            <p:cNvSpPr>
              <a:spLocks noChangeShapeType="1"/>
            </p:cNvSpPr>
            <p:nvPr/>
          </p:nvSpPr>
          <p:spPr bwMode="auto">
            <a:xfrm>
              <a:off x="3560" y="1435"/>
              <a:ext cx="154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43" name="Line 13"/>
            <p:cNvSpPr>
              <a:spLocks noChangeShapeType="1"/>
            </p:cNvSpPr>
            <p:nvPr/>
          </p:nvSpPr>
          <p:spPr bwMode="auto">
            <a:xfrm>
              <a:off x="4241" y="754"/>
              <a:ext cx="0" cy="14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44" name="Line 14"/>
            <p:cNvSpPr>
              <a:spLocks noChangeShapeType="1"/>
            </p:cNvSpPr>
            <p:nvPr/>
          </p:nvSpPr>
          <p:spPr bwMode="auto">
            <a:xfrm flipV="1">
              <a:off x="3787" y="800"/>
              <a:ext cx="1089" cy="10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3745" name="Text Box 15"/>
            <p:cNvSpPr txBox="1">
              <a:spLocks noChangeArrowheads="1"/>
            </p:cNvSpPr>
            <p:nvPr/>
          </p:nvSpPr>
          <p:spPr bwMode="auto">
            <a:xfrm>
              <a:off x="4286" y="618"/>
              <a:ext cx="2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</a:p>
          </p:txBody>
        </p:sp>
        <p:sp>
          <p:nvSpPr>
            <p:cNvPr id="73746" name="Text Box 16"/>
            <p:cNvSpPr txBox="1">
              <a:spLocks noChangeArrowheads="1"/>
            </p:cNvSpPr>
            <p:nvPr/>
          </p:nvSpPr>
          <p:spPr bwMode="auto">
            <a:xfrm>
              <a:off x="5103" y="1298"/>
              <a:ext cx="2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</p:grpSp>
      <p:sp>
        <p:nvSpPr>
          <p:cNvPr id="43" name="AutoShape 32" descr="羊皮纸"/>
          <p:cNvSpPr>
            <a:spLocks noChangeArrowheads="1"/>
          </p:cNvSpPr>
          <p:nvPr/>
        </p:nvSpPr>
        <p:spPr bwMode="auto">
          <a:xfrm rot="5400000">
            <a:off x="4456907" y="2345531"/>
            <a:ext cx="646112" cy="7356475"/>
          </a:xfrm>
          <a:prstGeom prst="wedgeRectCallout">
            <a:avLst>
              <a:gd name="adj1" fmla="val -80106"/>
              <a:gd name="adj2" fmla="val 4192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伏安特性为一条过原点的直线，</a:t>
            </a:r>
            <a:r>
              <a:rPr lang="zh-CN" altLang="zh-CN" sz="2400" b="1">
                <a:latin typeface="Times New Roman" panose="02020603050405020304" pitchFamily="18" charset="0"/>
              </a:rPr>
              <a:t>直线的斜率即为电阻的阻值。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3190215" y="1508126"/>
            <a:ext cx="5437848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对电流呈现阻碍作用的耗能元件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7216775" y="3365860"/>
            <a:ext cx="156151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线性电阻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2" grpId="0" animBg="1" autoUpdateAnimBg="0"/>
      <p:bldP spid="33" grpId="0" animBg="1"/>
      <p:bldP spid="43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475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65150" y="935038"/>
            <a:ext cx="70897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latin typeface="Times New Roman" panose="02020603050405020304" pitchFamily="18" charset="0"/>
              </a:rPr>
              <a:t>电阻的倒数叫电导，用符号</a:t>
            </a:r>
            <a:r>
              <a:rPr lang="en-US" altLang="zh-CN" sz="2800" b="1" i="1">
                <a:latin typeface="Times New Roman" panose="02020603050405020304" pitchFamily="18" charset="0"/>
              </a:rPr>
              <a:t>G</a:t>
            </a:r>
            <a:r>
              <a:rPr lang="zh-CN" altLang="zh-CN" sz="2800" b="1">
                <a:latin typeface="Times New Roman" panose="02020603050405020304" pitchFamily="18" charset="0"/>
              </a:rPr>
              <a:t>表示，即</a:t>
            </a:r>
          </a:p>
        </p:txBody>
      </p:sp>
      <p:sp>
        <p:nvSpPr>
          <p:cNvPr id="74757" name="Rectangle 2"/>
          <p:cNvSpPr>
            <a:spLocks noChangeArrowheads="1"/>
          </p:cNvSpPr>
          <p:nvPr/>
        </p:nvSpPr>
        <p:spPr bwMode="auto">
          <a:xfrm>
            <a:off x="565150" y="38655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solidFill>
                  <a:schemeClr val="tx2"/>
                </a:solidFill>
                <a:latin typeface="Times New Roman" panose="02020603050405020304" pitchFamily="18" charset="0"/>
              </a:rPr>
              <a:t>                     </a:t>
            </a:r>
          </a:p>
        </p:txBody>
      </p:sp>
      <p:graphicFrame>
        <p:nvGraphicFramePr>
          <p:cNvPr id="3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72738"/>
              </p:ext>
            </p:extLst>
          </p:nvPr>
        </p:nvGraphicFramePr>
        <p:xfrm>
          <a:off x="3082925" y="5224747"/>
          <a:ext cx="27368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4" imgW="506095" imgH="64770" progId="Equation.3">
                  <p:embed/>
                </p:oleObj>
              </mc:Choice>
              <mc:Fallback>
                <p:oleObj name="Equation" r:id="rId4" imgW="506095" imgH="64770" progId="Equation.3">
                  <p:embed/>
                  <p:pic>
                    <p:nvPicPr>
                      <p:cNvPr id="3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5224747"/>
                        <a:ext cx="27368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601663" y="2714625"/>
            <a:ext cx="821848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latin typeface="Times New Roman" panose="02020603050405020304" pitchFamily="18" charset="0"/>
              </a:rPr>
              <a:t>电阻的单位是欧姆（</a:t>
            </a:r>
            <a:r>
              <a:rPr lang="en-US" altLang="zh-CN" sz="2800" b="1" dirty="0">
                <a:latin typeface="Times New Roman" panose="02020603050405020304" pitchFamily="18" charset="0"/>
              </a:rPr>
              <a:t>Ω</a:t>
            </a:r>
            <a:r>
              <a:rPr lang="zh-CN" altLang="zh-CN" sz="2800" b="1" dirty="0">
                <a:latin typeface="Times New Roman" panose="02020603050405020304" pitchFamily="18" charset="0"/>
              </a:rPr>
              <a:t>），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latin typeface="Times New Roman" panose="02020603050405020304" pitchFamily="18" charset="0"/>
              </a:rPr>
              <a:t>电导的单位是西门子（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zh-CN" altLang="zh-CN" sz="2800" b="1" dirty="0">
                <a:latin typeface="Times New Roman" panose="02020603050405020304" pitchFamily="18" charset="0"/>
              </a:rPr>
              <a:t>）。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latin typeface="Times New Roman" panose="02020603050405020304" pitchFamily="18" charset="0"/>
              </a:rPr>
              <a:t>用电导来表示电压和电流之间的关系时，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latin typeface="Times New Roman" panose="02020603050405020304" pitchFamily="18" charset="0"/>
              </a:rPr>
              <a:t>欧姆定律形式写为</a:t>
            </a:r>
            <a:r>
              <a:rPr lang="en-US" altLang="zh-CN" sz="2800" b="1" dirty="0">
                <a:latin typeface="Times New Roman" panose="02020603050405020304" pitchFamily="18" charset="0"/>
              </a:rPr>
              <a:t>:</a:t>
            </a:r>
            <a:endParaRPr lang="zh-CN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7476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873500" y="1562100"/>
          <a:ext cx="1154113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6" imgW="448945" imgH="397510" progId="Equation.DSMT4">
                  <p:embed/>
                </p:oleObj>
              </mc:Choice>
              <mc:Fallback>
                <p:oleObj name="Equation" r:id="rId6" imgW="448945" imgH="39751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1562100"/>
                        <a:ext cx="1154113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5779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882650" y="3376694"/>
            <a:ext cx="27098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则欧姆定律写为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3384550" y="3348119"/>
            <a:ext cx="4708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 i="1" dirty="0">
                <a:latin typeface="Times New Roman" panose="02020603050405020304" pitchFamily="18" charset="0"/>
              </a:rPr>
              <a:t>u = </a:t>
            </a:r>
            <a:r>
              <a:rPr lang="en-US" altLang="zh-CN" sz="3200" b="1" dirty="0">
                <a:latin typeface="Times New Roman" panose="02020603050405020304" pitchFamily="18" charset="0"/>
              </a:rPr>
              <a:t>–</a:t>
            </a:r>
            <a:r>
              <a:rPr lang="en-US" altLang="zh-CN" sz="3200" b="1" i="1" dirty="0">
                <a:latin typeface="Times New Roman" panose="02020603050405020304" pitchFamily="18" charset="0"/>
              </a:rPr>
              <a:t>R </a:t>
            </a:r>
            <a:r>
              <a:rPr lang="en-US" altLang="zh-CN" sz="3200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</a:rPr>
              <a:t>       </a:t>
            </a:r>
            <a:r>
              <a:rPr lang="en-US" altLang="zh-CN" sz="3200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</a:rPr>
              <a:t> = </a:t>
            </a:r>
            <a:r>
              <a:rPr lang="en-US" altLang="zh-CN" sz="3200" b="1" dirty="0">
                <a:latin typeface="Times New Roman" panose="02020603050405020304" pitchFamily="18" charset="0"/>
              </a:rPr>
              <a:t>–</a:t>
            </a:r>
            <a:r>
              <a:rPr lang="en-US" altLang="zh-CN" sz="3200" b="1" i="1" dirty="0">
                <a:latin typeface="Times New Roman" panose="02020603050405020304" pitchFamily="18" charset="0"/>
              </a:rPr>
              <a:t>G u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276350" y="4100655"/>
            <a:ext cx="516255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公式和参考方向必须配套使用！</a:t>
            </a:r>
          </a:p>
        </p:txBody>
      </p:sp>
      <p:grpSp>
        <p:nvGrpSpPr>
          <p:cNvPr id="7" name="Group 13"/>
          <p:cNvGrpSpPr/>
          <p:nvPr/>
        </p:nvGrpSpPr>
        <p:grpSpPr bwMode="auto">
          <a:xfrm>
            <a:off x="3808413" y="1627188"/>
            <a:ext cx="4032250" cy="1741487"/>
            <a:chOff x="1610" y="2024"/>
            <a:chExt cx="2540" cy="1097"/>
          </a:xfrm>
        </p:grpSpPr>
        <p:grpSp>
          <p:nvGrpSpPr>
            <p:cNvPr id="75785" name="Group 14"/>
            <p:cNvGrpSpPr/>
            <p:nvPr/>
          </p:nvGrpSpPr>
          <p:grpSpPr bwMode="auto">
            <a:xfrm>
              <a:off x="1928" y="2024"/>
              <a:ext cx="2086" cy="732"/>
              <a:chOff x="1751" y="3352"/>
              <a:chExt cx="1632" cy="586"/>
            </a:xfrm>
          </p:grpSpPr>
          <p:sp>
            <p:nvSpPr>
              <p:cNvPr id="75791" name="Text Box 15"/>
              <p:cNvSpPr txBox="1">
                <a:spLocks noChangeArrowheads="1"/>
              </p:cNvSpPr>
              <p:nvPr/>
            </p:nvSpPr>
            <p:spPr bwMode="auto">
              <a:xfrm>
                <a:off x="2491" y="3352"/>
                <a:ext cx="207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R</a:t>
                </a:r>
                <a:endParaRPr lang="en-US" altLang="zh-CN" sz="2400" i="1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2327" y="3702"/>
                <a:ext cx="480" cy="236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ap="sq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 flipH="1" flipV="1">
                <a:off x="1751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i="1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2807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i="1"/>
              </a:p>
            </p:txBody>
          </p:sp>
        </p:grpSp>
        <p:sp>
          <p:nvSpPr>
            <p:cNvPr id="75786" name="Text Box 19"/>
            <p:cNvSpPr txBox="1">
              <a:spLocks noChangeArrowheads="1"/>
            </p:cNvSpPr>
            <p:nvPr/>
          </p:nvSpPr>
          <p:spPr bwMode="auto">
            <a:xfrm>
              <a:off x="2744" y="2756"/>
              <a:ext cx="49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i="1"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2400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5787" name="AutoShape 20"/>
            <p:cNvSpPr>
              <a:spLocks noChangeArrowheads="1"/>
            </p:cNvSpPr>
            <p:nvPr/>
          </p:nvSpPr>
          <p:spPr bwMode="auto">
            <a:xfrm>
              <a:off x="1837" y="2347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 i="1">
                <a:latin typeface="Times New Roman" panose="02020603050405020304" pitchFamily="18" charset="0"/>
              </a:endParaRPr>
            </a:p>
          </p:txBody>
        </p:sp>
        <p:sp>
          <p:nvSpPr>
            <p:cNvPr id="75788" name="Text Box 21"/>
            <p:cNvSpPr txBox="1">
              <a:spLocks noChangeArrowheads="1"/>
            </p:cNvSpPr>
            <p:nvPr/>
          </p:nvSpPr>
          <p:spPr bwMode="auto">
            <a:xfrm>
              <a:off x="2336" y="2166"/>
              <a:ext cx="36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i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400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5789" name="Text Box 22"/>
            <p:cNvSpPr txBox="1">
              <a:spLocks noChangeArrowheads="1"/>
            </p:cNvSpPr>
            <p:nvPr/>
          </p:nvSpPr>
          <p:spPr bwMode="auto">
            <a:xfrm>
              <a:off x="3833" y="2614"/>
              <a:ext cx="31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40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5790" name="Text Box 23"/>
            <p:cNvSpPr txBox="1">
              <a:spLocks noChangeArrowheads="1"/>
            </p:cNvSpPr>
            <p:nvPr/>
          </p:nvSpPr>
          <p:spPr bwMode="auto">
            <a:xfrm>
              <a:off x="1610" y="2614"/>
              <a:ext cx="589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4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777875" y="790575"/>
            <a:ext cx="2636838" cy="1062038"/>
          </a:xfrm>
          <a:prstGeom prst="wedgeEllipseCallout">
            <a:avLst>
              <a:gd name="adj1" fmla="val 78847"/>
              <a:gd name="adj2" fmla="val 7874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i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zh-CN" altLang="en-US" sz="2400" b="1"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zh-CN" altLang="en-US" sz="2400" b="1">
                <a:latin typeface="Times New Roman" panose="02020603050405020304" pitchFamily="18" charset="0"/>
                <a:sym typeface="Symbol" panose="05050102010706020507" pitchFamily="18" charset="2"/>
              </a:rPr>
              <a:t>非关联参考方向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530866" y="4956514"/>
            <a:ext cx="8425170" cy="1200329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任一时刻的电压（或电流）由同一时刻的电流（或电压）所决定，而与该时刻以前的电流（或电压）无关。</a:t>
            </a:r>
            <a:endParaRPr kumimoji="1"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即：线性电阻是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无记忆元件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7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77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0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nimBg="1" autoUpdateAnimBg="0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74AD98-482D-51F6-F5A6-AD5A1E710A78}"/>
              </a:ext>
            </a:extLst>
          </p:cNvPr>
          <p:cNvGrpSpPr/>
          <p:nvPr/>
        </p:nvGrpSpPr>
        <p:grpSpPr>
          <a:xfrm>
            <a:off x="85272" y="4294505"/>
            <a:ext cx="4211165" cy="2461283"/>
            <a:chOff x="85272" y="4294505"/>
            <a:chExt cx="4211165" cy="246128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72" y="4294505"/>
              <a:ext cx="4211165" cy="246128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D7931C6-90C4-7439-79DC-8C6CB3AC02AA}"/>
                </a:ext>
              </a:extLst>
            </p:cNvPr>
            <p:cNvSpPr/>
            <p:nvPr/>
          </p:nvSpPr>
          <p:spPr>
            <a:xfrm>
              <a:off x="1547580" y="6525430"/>
              <a:ext cx="1296180" cy="144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0952" name="Picture 120" descr="https://gimg2.baidu.com/image_search/src=http%3A%2F%2F11919374.s21i.faiusr.com%2F2%2FABUIABACGAAg_bTFwQUoo7D9wAEwpAk4lgc.jpg&amp;refer=http%3A%2F%2F11919374.s21i.faiusr.com&amp;app=2002&amp;size=f9999,10000&amp;q=a80&amp;n=0&amp;g=0n&amp;fmt=jpeg?sec=1633521606&amp;t=9ccecb5b000b9fe5bb76b0fa02febe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90" y="2788328"/>
            <a:ext cx="5302198" cy="409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71488" y="2164246"/>
            <a:ext cx="8382000" cy="1270938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altLang="zh-CN" sz="2400" b="1" dirty="0">
                <a:solidFill>
                  <a:srgbClr val="3508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1.1.1 </a:t>
            </a:r>
            <a:r>
              <a:rPr lang="zh-CN" altLang="en-US" sz="2400" b="1" dirty="0">
                <a:solidFill>
                  <a:srgbClr val="3508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实际电路</a:t>
            </a:r>
          </a:p>
          <a:p>
            <a:pPr marL="0" indent="0" eaLnBrk="1" fontAlgn="auto" hangingPunct="1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 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由一些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电气器件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按一定的方式连接而成。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eaLnBrk="1" fontAlgn="auto" hangingPunct="1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endParaRPr lang="en-US" altLang="zh-CN" sz="2400" b="1" dirty="0">
              <a:solidFill>
                <a:srgbClr val="8C0F0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84200"/>
            <a:ext cx="6948488" cy="720725"/>
          </a:xfrm>
        </p:spPr>
        <p:txBody>
          <a:bodyPr/>
          <a:lstStyle/>
          <a:p>
            <a:pPr eaLnBrk="1" hangingPunct="1"/>
            <a:r>
              <a:rPr lang="en-US" altLang="zh-CN" sz="4000" b="1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4000" b="1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电路及电路模型</a:t>
            </a:r>
          </a:p>
        </p:txBody>
      </p:sp>
      <p:sp>
        <p:nvSpPr>
          <p:cNvPr id="5530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530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471488" y="1159462"/>
            <a:ext cx="8382000" cy="115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sz="2400" b="1" dirty="0">
                <a:solidFill>
                  <a:srgbClr val="3508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电路的应用</a:t>
            </a:r>
          </a:p>
          <a:p>
            <a:pPr marL="0" indent="0" fontAlgn="auto">
              <a:lnSpc>
                <a:spcPct val="125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家用电器、电能传输、自动控制线路、卫星设备、邮电通信</a:t>
            </a:r>
            <a:r>
              <a:rPr lang="zh-CN" altLang="en-US" sz="20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b="1" dirty="0">
              <a:solidFill>
                <a:srgbClr val="8C0F0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8024" y="3279993"/>
            <a:ext cx="2153726" cy="10895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电阻、电容、电感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晶体管、变压器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……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6803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09575" y="584200"/>
            <a:ext cx="5005388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1.3.2.  </a:t>
            </a:r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电阻元件吸收的功率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15160" y="5484168"/>
            <a:ext cx="54168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电阻元件在任何时刻总是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吸收功率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的。</a:t>
            </a:r>
            <a:endParaRPr lang="zh-CN" altLang="en-US" sz="24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427538" y="3498850"/>
            <a:ext cx="433546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 i="1">
                <a:latin typeface="Times New Roman" panose="02020603050405020304" pitchFamily="18" charset="0"/>
              </a:rPr>
              <a:t>p</a:t>
            </a:r>
            <a:r>
              <a:rPr lang="en-US" altLang="zh-CN" sz="3200" b="1" i="1" baseline="-25000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= –u i= –</a:t>
            </a:r>
            <a:r>
              <a:rPr lang="en-US" altLang="zh-CN" sz="3200" b="1">
                <a:latin typeface="Times New Roman" panose="02020603050405020304" pitchFamily="18" charset="0"/>
              </a:rPr>
              <a:t>(</a:t>
            </a:r>
            <a:r>
              <a:rPr lang="en-US" altLang="zh-CN" sz="3200" b="1" i="1">
                <a:latin typeface="Times New Roman" panose="02020603050405020304" pitchFamily="18" charset="0"/>
              </a:rPr>
              <a:t>–R i</a:t>
            </a:r>
            <a:r>
              <a:rPr lang="en-US" altLang="zh-CN" sz="3200" b="1">
                <a:latin typeface="Times New Roman" panose="02020603050405020304" pitchFamily="18" charset="0"/>
              </a:rPr>
              <a:t>)</a:t>
            </a:r>
            <a:r>
              <a:rPr lang="en-US" altLang="zh-CN" sz="3200" b="1" i="1">
                <a:latin typeface="Times New Roman" panose="02020603050405020304" pitchFamily="18" charset="0"/>
              </a:rPr>
              <a:t> i= i</a:t>
            </a:r>
            <a:r>
              <a:rPr lang="en-US" altLang="zh-CN" sz="3200" b="1" i="1" baseline="30000">
                <a:latin typeface="Times New Roman" panose="02020603050405020304" pitchFamily="18" charset="0"/>
              </a:rPr>
              <a:t>2</a:t>
            </a:r>
            <a:r>
              <a:rPr lang="en-US" altLang="zh-CN" sz="3200" b="1" i="1">
                <a:latin typeface="Times New Roman" panose="02020603050405020304" pitchFamily="18" charset="0"/>
              </a:rPr>
              <a:t> R 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 i="1">
                <a:latin typeface="Times New Roman" panose="02020603050405020304" pitchFamily="18" charset="0"/>
              </a:rPr>
              <a:t>      = –u</a:t>
            </a:r>
            <a:r>
              <a:rPr lang="en-US" altLang="zh-CN" sz="3200" b="1">
                <a:latin typeface="Times New Roman" panose="02020603050405020304" pitchFamily="18" charset="0"/>
              </a:rPr>
              <a:t>(</a:t>
            </a:r>
            <a:r>
              <a:rPr lang="en-US" altLang="zh-CN" sz="3200" b="1" i="1">
                <a:latin typeface="Times New Roman" panose="02020603050405020304" pitchFamily="18" charset="0"/>
              </a:rPr>
              <a:t>–u/ R</a:t>
            </a:r>
            <a:r>
              <a:rPr lang="en-US" altLang="zh-CN" sz="3200" b="1">
                <a:latin typeface="Times New Roman" panose="02020603050405020304" pitchFamily="18" charset="0"/>
              </a:rPr>
              <a:t>)</a:t>
            </a:r>
            <a:r>
              <a:rPr lang="en-US" altLang="zh-CN" sz="3200" b="1" i="1">
                <a:latin typeface="Times New Roman" panose="02020603050405020304" pitchFamily="18" charset="0"/>
              </a:rPr>
              <a:t> =  u</a:t>
            </a:r>
            <a:r>
              <a:rPr lang="en-US" altLang="zh-CN" sz="3200" b="1" i="1" baseline="30000">
                <a:latin typeface="Times New Roman" panose="02020603050405020304" pitchFamily="18" charset="0"/>
              </a:rPr>
              <a:t>2</a:t>
            </a:r>
            <a:r>
              <a:rPr lang="en-US" altLang="zh-CN" sz="3200" b="1" i="1">
                <a:latin typeface="Times New Roman" panose="02020603050405020304" pitchFamily="18" charset="0"/>
              </a:rPr>
              <a:t>/ R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724400" y="2111375"/>
            <a:ext cx="4038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 i="1">
                <a:latin typeface="Times New Roman" panose="02020603050405020304" pitchFamily="18" charset="0"/>
              </a:rPr>
              <a:t>p = u i = i</a:t>
            </a:r>
            <a:r>
              <a:rPr lang="en-US" altLang="zh-CN" sz="3200" b="1" i="1" baseline="30000">
                <a:latin typeface="Times New Roman" panose="02020603050405020304" pitchFamily="18" charset="0"/>
              </a:rPr>
              <a:t>2</a:t>
            </a:r>
            <a:r>
              <a:rPr lang="en-US" altLang="zh-CN" sz="3200" b="1" i="1">
                <a:latin typeface="Times New Roman" panose="02020603050405020304" pitchFamily="18" charset="0"/>
              </a:rPr>
              <a:t>R =u</a:t>
            </a:r>
            <a:r>
              <a:rPr lang="en-US" altLang="zh-CN" sz="3200" b="1" i="1" baseline="30000">
                <a:latin typeface="Times New Roman" panose="02020603050405020304" pitchFamily="18" charset="0"/>
              </a:rPr>
              <a:t>2</a:t>
            </a:r>
            <a:r>
              <a:rPr lang="en-US" altLang="zh-CN" sz="3200" b="1" i="1">
                <a:latin typeface="Times New Roman" panose="02020603050405020304" pitchFamily="18" charset="0"/>
              </a:rPr>
              <a:t> / 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06413" y="1312863"/>
            <a:ext cx="2039937" cy="460375"/>
          </a:xfrm>
          <a:prstGeom prst="rect">
            <a:avLst/>
          </a:prstGeom>
          <a:noFill/>
          <a:ln w="38100" cap="sq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sym typeface="Monotype Sorts" pitchFamily="2" charset="2"/>
              </a:rPr>
              <a:t>消耗的功率：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" name="Group 11"/>
          <p:cNvGrpSpPr/>
          <p:nvPr/>
        </p:nvGrpSpPr>
        <p:grpSpPr bwMode="auto">
          <a:xfrm>
            <a:off x="684213" y="3640138"/>
            <a:ext cx="3671887" cy="1627187"/>
            <a:chOff x="1610" y="1997"/>
            <a:chExt cx="2540" cy="1179"/>
          </a:xfrm>
        </p:grpSpPr>
        <p:grpSp>
          <p:nvGrpSpPr>
            <p:cNvPr id="76821" name="Group 12"/>
            <p:cNvGrpSpPr/>
            <p:nvPr/>
          </p:nvGrpSpPr>
          <p:grpSpPr bwMode="auto">
            <a:xfrm>
              <a:off x="1928" y="1997"/>
              <a:ext cx="2086" cy="757"/>
              <a:chOff x="1751" y="3332"/>
              <a:chExt cx="1632" cy="606"/>
            </a:xfrm>
          </p:grpSpPr>
          <p:sp>
            <p:nvSpPr>
              <p:cNvPr id="76827" name="Text Box 13"/>
              <p:cNvSpPr txBox="1">
                <a:spLocks noChangeArrowheads="1"/>
              </p:cNvSpPr>
              <p:nvPr/>
            </p:nvSpPr>
            <p:spPr bwMode="auto">
              <a:xfrm>
                <a:off x="2479" y="3332"/>
                <a:ext cx="229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 b="1" i="1">
                    <a:latin typeface="Times New Roman" panose="02020603050405020304" pitchFamily="18" charset="0"/>
                  </a:rPr>
                  <a:t>R</a:t>
                </a:r>
                <a:endParaRPr lang="en-US" altLang="zh-CN" sz="2400" b="1" i="1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2327" y="3702"/>
                <a:ext cx="480" cy="236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ap="sq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 flipV="1">
                <a:off x="1751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 i="1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2807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 i="1"/>
              </a:p>
            </p:txBody>
          </p:sp>
        </p:grpSp>
        <p:sp>
          <p:nvSpPr>
            <p:cNvPr id="76822" name="Text Box 17"/>
            <p:cNvSpPr txBox="1">
              <a:spLocks noChangeArrowheads="1"/>
            </p:cNvSpPr>
            <p:nvPr/>
          </p:nvSpPr>
          <p:spPr bwMode="auto">
            <a:xfrm>
              <a:off x="2744" y="2756"/>
              <a:ext cx="490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b="1" i="1"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6823" name="AutoShape 18"/>
            <p:cNvSpPr>
              <a:spLocks noChangeArrowheads="1"/>
            </p:cNvSpPr>
            <p:nvPr/>
          </p:nvSpPr>
          <p:spPr bwMode="auto">
            <a:xfrm>
              <a:off x="1837" y="2347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 b="1" i="1">
                <a:latin typeface="Times New Roman" panose="02020603050405020304" pitchFamily="18" charset="0"/>
              </a:endParaRPr>
            </a:p>
          </p:txBody>
        </p:sp>
        <p:sp>
          <p:nvSpPr>
            <p:cNvPr id="76824" name="Text Box 19"/>
            <p:cNvSpPr txBox="1">
              <a:spLocks noChangeArrowheads="1"/>
            </p:cNvSpPr>
            <p:nvPr/>
          </p:nvSpPr>
          <p:spPr bwMode="auto">
            <a:xfrm>
              <a:off x="2336" y="2166"/>
              <a:ext cx="363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b="1" i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6825" name="Text Box 20"/>
            <p:cNvSpPr txBox="1">
              <a:spLocks noChangeArrowheads="1"/>
            </p:cNvSpPr>
            <p:nvPr/>
          </p:nvSpPr>
          <p:spPr bwMode="auto">
            <a:xfrm>
              <a:off x="3833" y="2614"/>
              <a:ext cx="317" cy="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40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6826" name="Text Box 21"/>
            <p:cNvSpPr txBox="1">
              <a:spLocks noChangeArrowheads="1"/>
            </p:cNvSpPr>
            <p:nvPr/>
          </p:nvSpPr>
          <p:spPr bwMode="auto">
            <a:xfrm>
              <a:off x="1610" y="2615"/>
              <a:ext cx="589" cy="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40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900113" y="1770063"/>
            <a:ext cx="3714750" cy="1625600"/>
            <a:chOff x="567" y="1115"/>
            <a:chExt cx="2340" cy="1024"/>
          </a:xfrm>
        </p:grpSpPr>
        <p:grpSp>
          <p:nvGrpSpPr>
            <p:cNvPr id="76811" name="Group 23"/>
            <p:cNvGrpSpPr/>
            <p:nvPr/>
          </p:nvGrpSpPr>
          <p:grpSpPr bwMode="auto">
            <a:xfrm>
              <a:off x="805" y="1115"/>
              <a:ext cx="1863" cy="658"/>
              <a:chOff x="1751" y="3332"/>
              <a:chExt cx="1632" cy="606"/>
            </a:xfrm>
          </p:grpSpPr>
          <p:sp>
            <p:nvSpPr>
              <p:cNvPr id="76817" name="Text Box 24"/>
              <p:cNvSpPr txBox="1">
                <a:spLocks noChangeArrowheads="1"/>
              </p:cNvSpPr>
              <p:nvPr/>
            </p:nvSpPr>
            <p:spPr bwMode="auto">
              <a:xfrm>
                <a:off x="2478" y="3332"/>
                <a:ext cx="234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 b="1" i="1">
                    <a:latin typeface="Times New Roman" panose="02020603050405020304" pitchFamily="18" charset="0"/>
                  </a:rPr>
                  <a:t>R</a:t>
                </a:r>
                <a:endParaRPr lang="en-US" altLang="zh-CN" sz="2400" b="1" i="1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2327" y="3702"/>
                <a:ext cx="477" cy="236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ap="sq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" name="Line 26"/>
              <p:cNvSpPr>
                <a:spLocks noChangeShapeType="1"/>
              </p:cNvSpPr>
              <p:nvPr/>
            </p:nvSpPr>
            <p:spPr bwMode="auto">
              <a:xfrm flipH="1" flipV="1">
                <a:off x="1751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 i="1"/>
              </a:p>
            </p:txBody>
          </p:sp>
          <p:sp>
            <p:nvSpPr>
              <p:cNvPr id="32" name="Line 27"/>
              <p:cNvSpPr>
                <a:spLocks noChangeShapeType="1"/>
              </p:cNvSpPr>
              <p:nvPr/>
            </p:nvSpPr>
            <p:spPr bwMode="auto">
              <a:xfrm>
                <a:off x="2807" y="3820"/>
                <a:ext cx="576" cy="0"/>
              </a:xfrm>
              <a:prstGeom prst="line">
                <a:avLst/>
              </a:prstGeom>
              <a:noFill/>
              <a:ln w="38100" cap="sq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 i="1"/>
              </a:p>
            </p:txBody>
          </p:sp>
        </p:grpSp>
        <p:sp>
          <p:nvSpPr>
            <p:cNvPr id="76812" name="Text Box 28"/>
            <p:cNvSpPr txBox="1">
              <a:spLocks noChangeArrowheads="1"/>
            </p:cNvSpPr>
            <p:nvPr/>
          </p:nvSpPr>
          <p:spPr bwMode="auto">
            <a:xfrm>
              <a:off x="1534" y="1774"/>
              <a:ext cx="43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b="1" i="1"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6813" name="AutoShape 29"/>
            <p:cNvSpPr>
              <a:spLocks noChangeArrowheads="1"/>
            </p:cNvSpPr>
            <p:nvPr/>
          </p:nvSpPr>
          <p:spPr bwMode="auto">
            <a:xfrm>
              <a:off x="724" y="1419"/>
              <a:ext cx="445" cy="79"/>
            </a:xfrm>
            <a:prstGeom prst="rightArrow">
              <a:avLst>
                <a:gd name="adj1" fmla="val 50000"/>
                <a:gd name="adj2" fmla="val 140823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 b="1" i="1">
                <a:latin typeface="Times New Roman" panose="02020603050405020304" pitchFamily="18" charset="0"/>
              </a:endParaRPr>
            </a:p>
          </p:txBody>
        </p:sp>
        <p:sp>
          <p:nvSpPr>
            <p:cNvPr id="76814" name="Text Box 30"/>
            <p:cNvSpPr txBox="1">
              <a:spLocks noChangeArrowheads="1"/>
            </p:cNvSpPr>
            <p:nvPr/>
          </p:nvSpPr>
          <p:spPr bwMode="auto">
            <a:xfrm>
              <a:off x="1169" y="1261"/>
              <a:ext cx="3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b="1" i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6815" name="Text Box 31"/>
            <p:cNvSpPr txBox="1">
              <a:spLocks noChangeArrowheads="1"/>
            </p:cNvSpPr>
            <p:nvPr/>
          </p:nvSpPr>
          <p:spPr bwMode="auto">
            <a:xfrm>
              <a:off x="567" y="1616"/>
              <a:ext cx="28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40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6816" name="Text Box 32"/>
            <p:cNvSpPr txBox="1">
              <a:spLocks noChangeArrowheads="1"/>
            </p:cNvSpPr>
            <p:nvPr/>
          </p:nvSpPr>
          <p:spPr bwMode="auto">
            <a:xfrm>
              <a:off x="2381" y="1525"/>
              <a:ext cx="52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40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75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utoUpdateAnimBg="0"/>
      <p:bldP spid="6" grpId="0"/>
      <p:bldP spid="7" grpId="0" autoUpdateAnimBg="0"/>
      <p:bldP spid="8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782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 bwMode="auto">
          <a:xfrm>
            <a:off x="396199" y="1814733"/>
            <a:ext cx="1808163" cy="2225675"/>
            <a:chOff x="460" y="1631"/>
            <a:chExt cx="1139" cy="1402"/>
          </a:xfrm>
        </p:grpSpPr>
        <p:sp>
          <p:nvSpPr>
            <p:cNvPr id="77846" name="Text Box 5"/>
            <p:cNvSpPr txBox="1">
              <a:spLocks noChangeArrowheads="1"/>
            </p:cNvSpPr>
            <p:nvPr/>
          </p:nvSpPr>
          <p:spPr bwMode="auto">
            <a:xfrm>
              <a:off x="1344" y="2236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77847" name="Text Box 6"/>
            <p:cNvSpPr txBox="1">
              <a:spLocks noChangeArrowheads="1"/>
            </p:cNvSpPr>
            <p:nvPr/>
          </p:nvSpPr>
          <p:spPr bwMode="auto">
            <a:xfrm>
              <a:off x="1421" y="1661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77848" name="Text Box 7"/>
            <p:cNvSpPr txBox="1">
              <a:spLocks noChangeArrowheads="1"/>
            </p:cNvSpPr>
            <p:nvPr/>
          </p:nvSpPr>
          <p:spPr bwMode="auto">
            <a:xfrm>
              <a:off x="491" y="2111"/>
              <a:ext cx="2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77849" name="Rectangle 8"/>
            <p:cNvSpPr>
              <a:spLocks noChangeArrowheads="1"/>
            </p:cNvSpPr>
            <p:nvPr/>
          </p:nvSpPr>
          <p:spPr bwMode="auto">
            <a:xfrm rot="5400000">
              <a:off x="502" y="172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</a:p>
          </p:txBody>
        </p:sp>
        <p:sp>
          <p:nvSpPr>
            <p:cNvPr id="77850" name="Rectangle 9"/>
            <p:cNvSpPr>
              <a:spLocks noChangeArrowheads="1"/>
            </p:cNvSpPr>
            <p:nvPr/>
          </p:nvSpPr>
          <p:spPr bwMode="auto">
            <a:xfrm rot="5400000">
              <a:off x="1027" y="2255"/>
              <a:ext cx="391" cy="144"/>
            </a:xfrm>
            <a:prstGeom prst="rect">
              <a:avLst/>
            </a:prstGeom>
            <a:solidFill>
              <a:srgbClr val="FF9900"/>
            </a:solidFill>
            <a:ln w="12700" cap="sq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rot="5400000" flipH="1" flipV="1">
              <a:off x="988" y="1896"/>
              <a:ext cx="470" cy="0"/>
            </a:xfrm>
            <a:prstGeom prst="line">
              <a:avLst/>
            </a:prstGeom>
            <a:noFill/>
            <a:ln w="38100" cap="sq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rot="5400000">
              <a:off x="988" y="2757"/>
              <a:ext cx="470" cy="0"/>
            </a:xfrm>
            <a:prstGeom prst="line">
              <a:avLst/>
            </a:prstGeom>
            <a:noFill/>
            <a:ln w="38100" cap="sq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 rot="5400000">
              <a:off x="555" y="2965"/>
              <a:ext cx="68" cy="6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77854" name="Rectangle 13"/>
            <p:cNvSpPr>
              <a:spLocks noChangeArrowheads="1"/>
            </p:cNvSpPr>
            <p:nvPr/>
          </p:nvSpPr>
          <p:spPr bwMode="auto">
            <a:xfrm>
              <a:off x="491" y="259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sym typeface="CommonBullets" pitchFamily="34" charset="2"/>
                </a:rPr>
                <a:t>–</a:t>
              </a:r>
            </a:p>
          </p:txBody>
        </p:sp>
        <p:sp>
          <p:nvSpPr>
            <p:cNvPr id="77855" name="Line 14"/>
            <p:cNvSpPr>
              <a:spLocks noChangeShapeType="1"/>
            </p:cNvSpPr>
            <p:nvPr/>
          </p:nvSpPr>
          <p:spPr bwMode="auto">
            <a:xfrm>
              <a:off x="1400" y="1631"/>
              <a:ext cx="0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624" y="2992"/>
              <a:ext cx="599" cy="0"/>
            </a:xfrm>
            <a:prstGeom prst="line">
              <a:avLst/>
            </a:prstGeom>
            <a:noFill/>
            <a:ln w="38100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 rot="5400000">
              <a:off x="556" y="1634"/>
              <a:ext cx="68" cy="6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625" y="1661"/>
              <a:ext cx="599" cy="0"/>
            </a:xfrm>
            <a:prstGeom prst="line">
              <a:avLst/>
            </a:prstGeom>
            <a:noFill/>
            <a:ln w="38100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68313" y="765175"/>
            <a:ext cx="3671887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电阻的开路与短路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2576261" y="1878170"/>
            <a:ext cx="129698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短路</a:t>
            </a:r>
          </a:p>
        </p:txBody>
      </p:sp>
      <p:graphicFrame>
        <p:nvGraphicFramePr>
          <p:cNvPr id="22" name="Object 23"/>
          <p:cNvGraphicFramePr>
            <a:graphicFrameLocks noChangeAspect="1"/>
          </p:cNvGraphicFramePr>
          <p:nvPr/>
        </p:nvGraphicFramePr>
        <p:xfrm>
          <a:off x="3463290" y="2492469"/>
          <a:ext cx="21605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4" imgW="506095" imgH="38735" progId="Equation.3">
                  <p:embed/>
                </p:oleObj>
              </mc:Choice>
              <mc:Fallback>
                <p:oleObj name="Equation" r:id="rId4" imgW="506095" imgH="38735" progId="Equation.3">
                  <p:embed/>
                  <p:pic>
                    <p:nvPicPr>
                      <p:cNvPr id="22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290" y="2492469"/>
                        <a:ext cx="216058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AutoShape 24"/>
          <p:cNvSpPr>
            <a:spLocks noChangeArrowheads="1"/>
          </p:cNvSpPr>
          <p:nvPr/>
        </p:nvSpPr>
        <p:spPr bwMode="auto">
          <a:xfrm>
            <a:off x="2500061" y="3286282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24" name="Object 25"/>
          <p:cNvGraphicFramePr>
            <a:graphicFrameLocks noChangeAspect="1"/>
          </p:cNvGraphicFramePr>
          <p:nvPr/>
        </p:nvGraphicFramePr>
        <p:xfrm>
          <a:off x="3363661" y="3141820"/>
          <a:ext cx="28082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6" imgW="687705" imgH="38735" progId="Equation.3">
                  <p:embed/>
                </p:oleObj>
              </mc:Choice>
              <mc:Fallback>
                <p:oleObj name="Equation" r:id="rId6" imgW="687705" imgH="38735" progId="Equation.3">
                  <p:embed/>
                  <p:pic>
                    <p:nvPicPr>
                      <p:cNvPr id="2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661" y="3141820"/>
                        <a:ext cx="280828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2576261" y="4352904"/>
            <a:ext cx="129698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开路</a:t>
            </a:r>
          </a:p>
        </p:txBody>
      </p:sp>
      <p:graphicFrame>
        <p:nvGraphicFramePr>
          <p:cNvPr id="26" name="Object 27"/>
          <p:cNvGraphicFramePr>
            <a:graphicFrameLocks noChangeAspect="1"/>
          </p:cNvGraphicFramePr>
          <p:nvPr/>
        </p:nvGraphicFramePr>
        <p:xfrm>
          <a:off x="3793333" y="4988729"/>
          <a:ext cx="22320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Equation" r:id="rId8" imgW="506095" imgH="38735" progId="Equation.3">
                  <p:embed/>
                </p:oleObj>
              </mc:Choice>
              <mc:Fallback>
                <p:oleObj name="Equation" r:id="rId8" imgW="506095" imgH="38735" progId="Equation.3">
                  <p:embed/>
                  <p:pic>
                    <p:nvPicPr>
                      <p:cNvPr id="26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333" y="4988729"/>
                        <a:ext cx="22320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2497933" y="5780891"/>
            <a:ext cx="792162" cy="217488"/>
          </a:xfrm>
          <a:prstGeom prst="rightArrow">
            <a:avLst>
              <a:gd name="adj1" fmla="val 50000"/>
              <a:gd name="adj2" fmla="val 9105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28" name="Object 29"/>
          <p:cNvGraphicFramePr>
            <a:graphicFrameLocks noChangeAspect="1"/>
          </p:cNvGraphicFramePr>
          <p:nvPr/>
        </p:nvGraphicFramePr>
        <p:xfrm>
          <a:off x="3793333" y="5707866"/>
          <a:ext cx="26638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Equation" r:id="rId10" imgW="687705" imgH="38735" progId="Equation.3">
                  <p:embed/>
                </p:oleObj>
              </mc:Choice>
              <mc:Fallback>
                <p:oleObj name="Equation" r:id="rId10" imgW="687705" imgH="38735" progId="Equation.3">
                  <p:embed/>
                  <p:pic>
                    <p:nvPicPr>
                      <p:cNvPr id="28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333" y="5707866"/>
                        <a:ext cx="26638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30"/>
          <p:cNvGrpSpPr/>
          <p:nvPr/>
        </p:nvGrpSpPr>
        <p:grpSpPr bwMode="auto">
          <a:xfrm>
            <a:off x="6768259" y="1638275"/>
            <a:ext cx="2305050" cy="2160588"/>
            <a:chOff x="4059" y="1752"/>
            <a:chExt cx="1452" cy="1361"/>
          </a:xfrm>
        </p:grpSpPr>
        <p:sp>
          <p:nvSpPr>
            <p:cNvPr id="77842" name="Line 31"/>
            <p:cNvSpPr>
              <a:spLocks noChangeShapeType="1"/>
            </p:cNvSpPr>
            <p:nvPr/>
          </p:nvSpPr>
          <p:spPr bwMode="auto">
            <a:xfrm>
              <a:off x="4059" y="2473"/>
              <a:ext cx="123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7843" name="Line 32"/>
            <p:cNvSpPr>
              <a:spLocks noChangeShapeType="1"/>
            </p:cNvSpPr>
            <p:nvPr/>
          </p:nvSpPr>
          <p:spPr bwMode="auto">
            <a:xfrm>
              <a:off x="4604" y="1872"/>
              <a:ext cx="0" cy="12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7844" name="Text Box 33"/>
            <p:cNvSpPr txBox="1">
              <a:spLocks noChangeArrowheads="1"/>
            </p:cNvSpPr>
            <p:nvPr/>
          </p:nvSpPr>
          <p:spPr bwMode="auto">
            <a:xfrm>
              <a:off x="4639" y="1752"/>
              <a:ext cx="2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2400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45" name="Text Box 34"/>
            <p:cNvSpPr txBox="1">
              <a:spLocks noChangeArrowheads="1"/>
            </p:cNvSpPr>
            <p:nvPr/>
          </p:nvSpPr>
          <p:spPr bwMode="auto">
            <a:xfrm>
              <a:off x="5293" y="2352"/>
              <a:ext cx="2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400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34" name="Line 35"/>
          <p:cNvSpPr>
            <a:spLocks noChangeShapeType="1"/>
          </p:cNvSpPr>
          <p:nvPr/>
        </p:nvSpPr>
        <p:spPr bwMode="auto">
          <a:xfrm>
            <a:off x="7201647" y="2790798"/>
            <a:ext cx="935037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Rectangle 37"/>
          <p:cNvSpPr>
            <a:spLocks noChangeArrowheads="1"/>
          </p:cNvSpPr>
          <p:nvPr/>
        </p:nvSpPr>
        <p:spPr bwMode="auto">
          <a:xfrm>
            <a:off x="1370924" y="2600545"/>
            <a:ext cx="431800" cy="865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1pPr>
            <a:lvl2pPr marL="742950" indent="-28575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2pPr>
            <a:lvl3pPr marL="11430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3pPr>
            <a:lvl4pPr marL="16002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4pPr>
            <a:lvl5pPr marL="2057400" indent="-228600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grpSp>
        <p:nvGrpSpPr>
          <p:cNvPr id="37" name="Group 30"/>
          <p:cNvGrpSpPr/>
          <p:nvPr/>
        </p:nvGrpSpPr>
        <p:grpSpPr bwMode="auto">
          <a:xfrm>
            <a:off x="6777038" y="4292833"/>
            <a:ext cx="2305050" cy="2160587"/>
            <a:chOff x="4059" y="1752"/>
            <a:chExt cx="1452" cy="1361"/>
          </a:xfrm>
        </p:grpSpPr>
        <p:sp>
          <p:nvSpPr>
            <p:cNvPr id="38" name="Line 31"/>
            <p:cNvSpPr>
              <a:spLocks noChangeShapeType="1"/>
            </p:cNvSpPr>
            <p:nvPr/>
          </p:nvSpPr>
          <p:spPr bwMode="auto">
            <a:xfrm>
              <a:off x="4059" y="2473"/>
              <a:ext cx="123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>
              <a:off x="4604" y="1872"/>
              <a:ext cx="0" cy="12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" name="Text Box 33"/>
            <p:cNvSpPr txBox="1">
              <a:spLocks noChangeArrowheads="1"/>
            </p:cNvSpPr>
            <p:nvPr/>
          </p:nvSpPr>
          <p:spPr bwMode="auto">
            <a:xfrm>
              <a:off x="4639" y="1752"/>
              <a:ext cx="2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2400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1" name="Text Box 34"/>
            <p:cNvSpPr txBox="1">
              <a:spLocks noChangeArrowheads="1"/>
            </p:cNvSpPr>
            <p:nvPr/>
          </p:nvSpPr>
          <p:spPr bwMode="auto">
            <a:xfrm>
              <a:off x="5293" y="2352"/>
              <a:ext cx="2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400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43" name="Line 36"/>
          <p:cNvSpPr>
            <a:spLocks noChangeShapeType="1"/>
          </p:cNvSpPr>
          <p:nvPr/>
        </p:nvSpPr>
        <p:spPr bwMode="auto">
          <a:xfrm flipV="1">
            <a:off x="7642226" y="4869095"/>
            <a:ext cx="0" cy="10795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utoUpdateAnimBg="0"/>
      <p:bldP spid="21" grpId="0"/>
      <p:bldP spid="23" grpId="0" animBg="1"/>
      <p:bldP spid="25" grpId="0"/>
      <p:bldP spid="27" grpId="0" animBg="1"/>
      <p:bldP spid="34" grpId="0" animBg="1"/>
      <p:bldP spid="36" grpId="0" animBg="1"/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782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68313" y="765175"/>
            <a:ext cx="3671887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电阻吸收的电能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>
                <a:off x="1151785" y="2170531"/>
                <a:ext cx="5976830" cy="110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𝑾</m:t>
                      </m:r>
                      <m:r>
                        <a:rPr kumimoji="1" lang="en-US" altLang="zh-CN" sz="2800" b="1" i="1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= </m:t>
                      </m:r>
                      <m:nary>
                        <m:nary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𝒕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𝟎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𝒕</m:t>
                          </m:r>
                        </m:sup>
                        <m:e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𝒑𝒅𝒕</m:t>
                          </m:r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=</m:t>
                          </m:r>
                          <m:nary>
                            <m:nary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sz="2800" b="1" i="1">
                                      <a:latin typeface="Cambria Math" panose="02040503050406030204" pitchFamily="18" charset="0"/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>
                                      <a:latin typeface="Cambria Math" panose="02040503050406030204" pitchFamily="18" charset="0"/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panose="02040503050406030204" pitchFamily="18" charset="0"/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𝟎</m:t>
                                  </m:r>
                                </m:sub>
                              </m:sSub>
                            </m:sub>
                            <m:sup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𝒕</m:t>
                              </m:r>
                            </m:sup>
                            <m:e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𝑹𝒊</m:t>
                              </m:r>
                              <m:r>
                                <a:rPr kumimoji="1" lang="en-US" altLang="zh-CN" sz="2800" b="1" i="1" baseline="30000" smtClean="0">
                                  <a:latin typeface="Cambria Math" panose="02040503050406030204" pitchFamily="18" charset="0"/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𝟐</m:t>
                              </m:r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𝒅𝒕</m:t>
                              </m:r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=</m:t>
                              </m:r>
                              <m:nary>
                                <m:naryPr>
                                  <m:ctrlPr>
                                    <a:rPr kumimoji="1" lang="en-US" altLang="zh-CN" sz="2800" b="1" i="1">
                                      <a:latin typeface="Cambria Math" panose="02040503050406030204" pitchFamily="18" charset="0"/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2800" b="1" i="1">
                                          <a:latin typeface="Cambria Math" panose="02040503050406030204" pitchFamily="18" charset="0"/>
                                          <a:ea typeface="仿宋_GB2312" pitchFamily="49" charset="-122"/>
                                          <a:sym typeface="Symbol" panose="05050102010706020507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1" i="1">
                                          <a:latin typeface="Cambria Math" panose="02040503050406030204" pitchFamily="18" charset="0"/>
                                          <a:ea typeface="仿宋_GB2312" pitchFamily="49" charset="-122"/>
                                          <a:sym typeface="Symbol" panose="05050102010706020507" pitchFamily="18" charset="2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1" i="1">
                                          <a:latin typeface="Cambria Math" panose="02040503050406030204" pitchFamily="18" charset="0"/>
                                          <a:ea typeface="仿宋_GB2312" pitchFamily="49" charset="-122"/>
                                          <a:sym typeface="Symbol" panose="05050102010706020507" pitchFamily="18" charset="2"/>
                                        </a:rPr>
                                        <m:t>𝟎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kumimoji="1" lang="en-US" altLang="zh-CN" sz="2800" b="1" i="1">
                                      <a:latin typeface="Cambria Math" panose="02040503050406030204" pitchFamily="18" charset="0"/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𝒕</m:t>
                                  </m:r>
                                </m:sup>
                                <m:e>
                                  <m:r>
                                    <a:rPr kumimoji="1" lang="en-US" altLang="zh-CN" sz="2800" b="1" i="1" smtClean="0">
                                      <a:latin typeface="Cambria Math" panose="02040503050406030204" pitchFamily="18" charset="0"/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𝑮𝒖</m:t>
                                  </m:r>
                                  <m:r>
                                    <a:rPr kumimoji="1" lang="en-US" altLang="zh-CN" sz="2800" b="1" i="1" baseline="30000">
                                      <a:latin typeface="Cambria Math" panose="02040503050406030204" pitchFamily="18" charset="0"/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𝟐</m:t>
                                  </m:r>
                                  <m:r>
                                    <a:rPr kumimoji="1" lang="en-US" altLang="zh-CN" sz="2800" b="1" i="1">
                                      <a:latin typeface="Cambria Math" panose="02040503050406030204" pitchFamily="18" charset="0"/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𝒅𝒕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sz="2800" b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785" y="2170531"/>
                <a:ext cx="5976830" cy="11067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31880" y="1592845"/>
            <a:ext cx="6604490" cy="52322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由 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t</a:t>
            </a:r>
            <a:r>
              <a:rPr kumimoji="1" lang="en-US" altLang="zh-CN" sz="2800" b="1" baseline="-250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到 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t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时间内电阻元件上吸收的电能：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631394" y="3282023"/>
            <a:ext cx="7901156" cy="95410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当电阻上的电流为直流时，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=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</a:t>
            </a: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，不随时间变化，则电能：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Box 18"/>
              <p:cNvSpPr txBox="1">
                <a:spLocks noChangeArrowheads="1"/>
              </p:cNvSpPr>
              <p:nvPr/>
            </p:nvSpPr>
            <p:spPr bwMode="auto">
              <a:xfrm>
                <a:off x="1151785" y="4154656"/>
                <a:ext cx="5976830" cy="1805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𝑾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𝒑</m:t>
                      </m:r>
                      <m:d>
                        <m:d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𝒕</m:t>
                          </m:r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𝒕</m:t>
                          </m:r>
                          <m:r>
                            <a:rPr kumimoji="1" lang="en-US" altLang="zh-CN" sz="2800" b="1" i="1" baseline="-25000" smtClean="0"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kumimoji="1" lang="en-US" altLang="zh-CN" sz="2800" b="1" i="1" baseline="-25000" dirty="0">
                  <a:latin typeface="Cambria Math" panose="020405030504060302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𝑼𝑰𝑻</m:t>
                      </m:r>
                    </m:oMath>
                  </m:oMathPara>
                </a14:m>
                <a:endParaRPr kumimoji="1" lang="en-US" altLang="zh-CN" sz="2800" b="1" i="1" dirty="0">
                  <a:latin typeface="Cambria Math" panose="020405030504060302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𝑹𝑰</m:t>
                      </m:r>
                      <m:r>
                        <a:rPr kumimoji="1" lang="en-US" altLang="zh-CN" sz="2800" b="1" i="1" baseline="30000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𝟐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𝑻</m:t>
                      </m:r>
                    </m:oMath>
                  </m:oMathPara>
                </a14:m>
                <a:endParaRPr kumimoji="1" lang="en-US" altLang="zh-CN" sz="2800" b="1" i="1" dirty="0">
                  <a:latin typeface="Cambria Math" panose="020405030504060302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𝑮𝑼</m:t>
                      </m:r>
                      <m:r>
                        <a:rPr kumimoji="1" lang="en-US" altLang="zh-CN" sz="2800" b="1" i="1" baseline="3000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𝟐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𝑻</m:t>
                      </m:r>
                    </m:oMath>
                  </m:oMathPara>
                </a14:m>
                <a:endParaRPr kumimoji="1" lang="zh-CN" altLang="en-US" sz="2800" b="1" dirty="0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1785" y="4154656"/>
                <a:ext cx="5976830" cy="180594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0238" y="764630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850" name="Rectangle 1029"/>
          <p:cNvSpPr>
            <a:spLocks noChangeArrowheads="1"/>
          </p:cNvSpPr>
          <p:nvPr/>
        </p:nvSpPr>
        <p:spPr bwMode="auto">
          <a:xfrm>
            <a:off x="630238" y="610047"/>
            <a:ext cx="788352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1-2  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额定功率是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40W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，额定电压为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220V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的灯泡，其额定电流和电阻值是多少？ </a:t>
            </a:r>
          </a:p>
        </p:txBody>
      </p:sp>
      <p:sp>
        <p:nvSpPr>
          <p:cNvPr id="224263" name="Rectangle 1031"/>
          <p:cNvSpPr>
            <a:spLocks noChangeArrowheads="1"/>
          </p:cNvSpPr>
          <p:nvPr/>
        </p:nvSpPr>
        <p:spPr bwMode="auto">
          <a:xfrm>
            <a:off x="744538" y="23558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解</a:t>
            </a:r>
            <a:r>
              <a:rPr lang="en-US" altLang="zh-CN" sz="2400" b="1">
                <a:latin typeface="Times New Roman" panose="02020603050405020304" pitchFamily="18" charset="0"/>
              </a:rPr>
              <a:t>: </a:t>
            </a:r>
            <a:r>
              <a:rPr lang="zh-CN" altLang="en-US" sz="2400" b="1">
                <a:latin typeface="Times New Roman" panose="02020603050405020304" pitchFamily="18" charset="0"/>
              </a:rPr>
              <a:t>由</a:t>
            </a:r>
          </a:p>
        </p:txBody>
      </p:sp>
      <p:graphicFrame>
        <p:nvGraphicFramePr>
          <p:cNvPr id="224262" name="Object 1030"/>
          <p:cNvGraphicFramePr>
            <a:graphicFrameLocks noChangeAspect="1"/>
          </p:cNvGraphicFramePr>
          <p:nvPr/>
        </p:nvGraphicFramePr>
        <p:xfrm>
          <a:off x="2039938" y="2184400"/>
          <a:ext cx="17732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3" imgW="854710" imgH="421005" progId="Equation.DSMT4">
                  <p:embed/>
                </p:oleObj>
              </mc:Choice>
              <mc:Fallback>
                <p:oleObj name="Equation" r:id="rId3" imgW="854710" imgH="421005" progId="Equation.DSMT4">
                  <p:embed/>
                  <p:pic>
                    <p:nvPicPr>
                      <p:cNvPr id="224262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2184400"/>
                        <a:ext cx="17732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4" name="Rectangle 1032"/>
          <p:cNvSpPr>
            <a:spLocks noChangeArrowheads="1"/>
          </p:cNvSpPr>
          <p:nvPr/>
        </p:nvSpPr>
        <p:spPr bwMode="auto">
          <a:xfrm>
            <a:off x="3923910" y="2442960"/>
            <a:ext cx="8032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，得</a:t>
            </a:r>
          </a:p>
        </p:txBody>
      </p:sp>
      <p:graphicFrame>
        <p:nvGraphicFramePr>
          <p:cNvPr id="224266" name="Object 1034"/>
          <p:cNvGraphicFramePr>
            <a:graphicFrameLocks noChangeAspect="1"/>
          </p:cNvGraphicFramePr>
          <p:nvPr/>
        </p:nvGraphicFramePr>
        <p:xfrm>
          <a:off x="1933575" y="3429000"/>
          <a:ext cx="291623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5" imgW="1390650" imgH="395605" progId="Equation.DSMT4">
                  <p:embed/>
                </p:oleObj>
              </mc:Choice>
              <mc:Fallback>
                <p:oleObj name="Equation" r:id="rId5" imgW="1390650" imgH="395605" progId="Equation.DSMT4">
                  <p:embed/>
                  <p:pic>
                    <p:nvPicPr>
                      <p:cNvPr id="224266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3429000"/>
                        <a:ext cx="291623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65" name="Object 1033"/>
          <p:cNvGraphicFramePr>
            <a:graphicFrameLocks noChangeAspect="1"/>
          </p:cNvGraphicFramePr>
          <p:nvPr/>
        </p:nvGraphicFramePr>
        <p:xfrm>
          <a:off x="1862138" y="4652963"/>
          <a:ext cx="34559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7" imgW="1588135" imgH="419100" progId="Equation.DSMT4">
                  <p:embed/>
                </p:oleObj>
              </mc:Choice>
              <mc:Fallback>
                <p:oleObj name="Equation" r:id="rId7" imgW="1588135" imgH="419100" progId="Equation.DSMT4">
                  <p:embed/>
                  <p:pic>
                    <p:nvPicPr>
                      <p:cNvPr id="224265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4652963"/>
                        <a:ext cx="3455987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6" name="Rectangle 1035"/>
          <p:cNvSpPr>
            <a:spLocks noChangeArrowheads="1"/>
          </p:cNvSpPr>
          <p:nvPr/>
        </p:nvSpPr>
        <p:spPr bwMode="auto">
          <a:xfrm>
            <a:off x="4479925" y="2824163"/>
            <a:ext cx="1841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78857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8858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4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4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4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4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3" grpId="0"/>
      <p:bldP spid="22426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12763"/>
            <a:ext cx="6908800" cy="792162"/>
          </a:xfrm>
        </p:spPr>
        <p:txBody>
          <a:bodyPr/>
          <a:lstStyle/>
          <a:p>
            <a:pPr eaLnBrk="1" hangingPunct="1"/>
            <a:r>
              <a:rPr lang="en-US" altLang="zh-CN" sz="400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  </a:t>
            </a:r>
            <a:r>
              <a:rPr lang="zh-CN" altLang="en-US" sz="400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电阻电路的等效化简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47713" y="2024063"/>
            <a:ext cx="7848600" cy="13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任何一个复杂的电路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,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向外引出两个端钮，且从一个端子流入的电流等于从另一端子流出的电流，则称这一电路为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二端网络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或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单端口网络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414338" y="1362075"/>
            <a:ext cx="41402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二端（单口）网络</a:t>
            </a:r>
          </a:p>
        </p:txBody>
      </p:sp>
      <p:sp>
        <p:nvSpPr>
          <p:cNvPr id="17" name="Text Box 35"/>
          <p:cNvSpPr txBox="1">
            <a:spLocks noChangeArrowheads="1"/>
          </p:cNvSpPr>
          <p:nvPr/>
        </p:nvSpPr>
        <p:spPr bwMode="auto">
          <a:xfrm>
            <a:off x="485775" y="4226718"/>
            <a:ext cx="41402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两电路等效的概念</a:t>
            </a:r>
          </a:p>
        </p:txBody>
      </p:sp>
      <p:sp>
        <p:nvSpPr>
          <p:cNvPr id="18" name="Text Box 36"/>
          <p:cNvSpPr txBox="1">
            <a:spLocks noChangeArrowheads="1"/>
          </p:cNvSpPr>
          <p:nvPr/>
        </p:nvSpPr>
        <p:spPr bwMode="auto">
          <a:xfrm>
            <a:off x="835025" y="4797425"/>
            <a:ext cx="7848600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两个二端电路，端口具有相同的电压、电流关系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则称它们是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等效网络（等效电路）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  <p:sp>
        <p:nvSpPr>
          <p:cNvPr id="79879" name="Line 39"/>
          <p:cNvSpPr>
            <a:spLocks noChangeShapeType="1"/>
          </p:cNvSpPr>
          <p:nvPr/>
        </p:nvSpPr>
        <p:spPr bwMode="auto">
          <a:xfrm>
            <a:off x="2339975" y="3644900"/>
            <a:ext cx="43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tailEnd type="triangl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Group 44"/>
          <p:cNvGrpSpPr/>
          <p:nvPr/>
        </p:nvGrpSpPr>
        <p:grpSpPr bwMode="auto">
          <a:xfrm>
            <a:off x="5513388" y="3286125"/>
            <a:ext cx="2087563" cy="1223963"/>
            <a:chOff x="612" y="2115"/>
            <a:chExt cx="1315" cy="771"/>
          </a:xfrm>
        </p:grpSpPr>
        <p:grpSp>
          <p:nvGrpSpPr>
            <p:cNvPr id="79883" name="Group 27"/>
            <p:cNvGrpSpPr/>
            <p:nvPr/>
          </p:nvGrpSpPr>
          <p:grpSpPr bwMode="auto">
            <a:xfrm>
              <a:off x="612" y="2115"/>
              <a:ext cx="1270" cy="771"/>
              <a:chOff x="612" y="1979"/>
              <a:chExt cx="1270" cy="771"/>
            </a:xfrm>
          </p:grpSpPr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612" y="1979"/>
                <a:ext cx="635" cy="771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38100">
                <a:solidFill>
                  <a:schemeClr val="tx2">
                    <a:lumMod val="75000"/>
                    <a:lumOff val="25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400" b="1" i="1">
                  <a:ea typeface="仿宋_GB2312" pitchFamily="49" charset="-122"/>
                </a:endParaRPr>
              </a:p>
            </p:txBody>
          </p:sp>
          <p:sp>
            <p:nvSpPr>
              <p:cNvPr id="27" name="Line 25"/>
              <p:cNvSpPr>
                <a:spLocks noChangeShapeType="1"/>
              </p:cNvSpPr>
              <p:nvPr/>
            </p:nvSpPr>
            <p:spPr bwMode="auto">
              <a:xfrm>
                <a:off x="1247" y="2115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i="1"/>
              </a:p>
            </p:txBody>
          </p:sp>
          <p:sp>
            <p:nvSpPr>
              <p:cNvPr id="28" name="Line 26"/>
              <p:cNvSpPr>
                <a:spLocks noChangeShapeType="1"/>
              </p:cNvSpPr>
              <p:nvPr/>
            </p:nvSpPr>
            <p:spPr bwMode="auto">
              <a:xfrm>
                <a:off x="1247" y="2614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 i="1"/>
              </a:p>
            </p:txBody>
          </p:sp>
        </p:grpSp>
        <p:sp>
          <p:nvSpPr>
            <p:cNvPr id="79884" name="Line 40"/>
            <p:cNvSpPr>
              <a:spLocks noChangeShapeType="1"/>
            </p:cNvSpPr>
            <p:nvPr/>
          </p:nvSpPr>
          <p:spPr bwMode="auto">
            <a:xfrm flipH="1">
              <a:off x="1519" y="2341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7" name="Text Box 43"/>
            <p:cNvSpPr txBox="1">
              <a:spLocks noChangeArrowheads="1"/>
            </p:cNvSpPr>
            <p:nvPr/>
          </p:nvSpPr>
          <p:spPr bwMode="auto">
            <a:xfrm>
              <a:off x="1338" y="2205"/>
              <a:ext cx="2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</p:grpSp>
      <p:sp>
        <p:nvSpPr>
          <p:cNvPr id="79881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9882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9" name="Text Box 43"/>
          <p:cNvSpPr txBox="1">
            <a:spLocks noChangeArrowheads="1"/>
          </p:cNvSpPr>
          <p:nvPr/>
        </p:nvSpPr>
        <p:spPr bwMode="auto">
          <a:xfrm>
            <a:off x="7673976" y="3286125"/>
            <a:ext cx="3603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+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-</a:t>
            </a:r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835025" y="5733255"/>
            <a:ext cx="7848600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    等效网络的内部结构可能不同，但它们对于外部电路而言，影响是相同的。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475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  <p:bldP spid="9" grpId="0" animBg="1"/>
      <p:bldP spid="17" grpId="0" animBg="1"/>
      <p:bldP spid="18" grpId="0" build="p" autoUpdateAnimBg="0"/>
      <p:bldP spid="19" grpId="0"/>
      <p:bldP spid="2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47713" y="1881188"/>
            <a:ext cx="7640637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对于一个内部不含有电源的电阻性二端网络，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称为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无源单口网络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747713" y="768724"/>
            <a:ext cx="2898775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无源单口网络</a:t>
            </a:r>
          </a:p>
        </p:txBody>
      </p:sp>
      <p:grpSp>
        <p:nvGrpSpPr>
          <p:cNvPr id="10" name="Group 33"/>
          <p:cNvGrpSpPr/>
          <p:nvPr/>
        </p:nvGrpSpPr>
        <p:grpSpPr bwMode="auto">
          <a:xfrm>
            <a:off x="2951163" y="3033713"/>
            <a:ext cx="2016125" cy="1222375"/>
            <a:chOff x="3288" y="1979"/>
            <a:chExt cx="1270" cy="771"/>
          </a:xfrm>
        </p:grpSpPr>
        <p:grpSp>
          <p:nvGrpSpPr>
            <p:cNvPr id="80909" name="Group 28"/>
            <p:cNvGrpSpPr/>
            <p:nvPr/>
          </p:nvGrpSpPr>
          <p:grpSpPr bwMode="auto">
            <a:xfrm>
              <a:off x="3288" y="1979"/>
              <a:ext cx="1270" cy="771"/>
              <a:chOff x="612" y="1979"/>
              <a:chExt cx="1270" cy="771"/>
            </a:xfrm>
          </p:grpSpPr>
          <p:sp>
            <p:nvSpPr>
              <p:cNvPr id="13" name="Rectangle 29"/>
              <p:cNvSpPr>
                <a:spLocks noChangeArrowheads="1"/>
              </p:cNvSpPr>
              <p:nvPr/>
            </p:nvSpPr>
            <p:spPr bwMode="auto">
              <a:xfrm>
                <a:off x="612" y="1979"/>
                <a:ext cx="635" cy="771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tx2">
                    <a:lumMod val="75000"/>
                    <a:lumOff val="25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400" b="1" dirty="0">
                  <a:ea typeface="仿宋_GB2312" pitchFamily="49" charset="-122"/>
                </a:endParaRPr>
              </a:p>
            </p:txBody>
          </p:sp>
          <p:sp>
            <p:nvSpPr>
              <p:cNvPr id="14" name="Line 30"/>
              <p:cNvSpPr>
                <a:spLocks noChangeShapeType="1"/>
              </p:cNvSpPr>
              <p:nvPr/>
            </p:nvSpPr>
            <p:spPr bwMode="auto">
              <a:xfrm>
                <a:off x="1247" y="2115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/>
              </a:p>
            </p:txBody>
          </p:sp>
          <p:sp>
            <p:nvSpPr>
              <p:cNvPr id="15" name="Line 31"/>
              <p:cNvSpPr>
                <a:spLocks noChangeShapeType="1"/>
              </p:cNvSpPr>
              <p:nvPr/>
            </p:nvSpPr>
            <p:spPr bwMode="auto">
              <a:xfrm>
                <a:off x="1247" y="2614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2">
                    <a:lumMod val="75000"/>
                    <a:lumOff val="25000"/>
                  </a:schemeClr>
                </a:solidFill>
                <a:round/>
                <a:tailEnd type="oval" w="med" len="med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b="1"/>
              </a:p>
            </p:txBody>
          </p:sp>
        </p:grpSp>
        <p:sp>
          <p:nvSpPr>
            <p:cNvPr id="80910" name="Text Box 32"/>
            <p:cNvSpPr txBox="1">
              <a:spLocks noChangeArrowheads="1"/>
            </p:cNvSpPr>
            <p:nvPr/>
          </p:nvSpPr>
          <p:spPr bwMode="auto">
            <a:xfrm>
              <a:off x="3401" y="2066"/>
              <a:ext cx="408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Arial" panose="020B0604020202020204" pitchFamily="34" charset="0"/>
                  <a:ea typeface="仿宋_GB2312" pitchFamily="49" charset="-122"/>
                </a:rPr>
                <a:t>无源</a:t>
              </a:r>
            </a:p>
          </p:txBody>
        </p:sp>
      </p:grpSp>
      <p:sp>
        <p:nvSpPr>
          <p:cNvPr id="16" name="AutoShape 34" descr="羊皮纸"/>
          <p:cNvSpPr>
            <a:spLocks noChangeArrowheads="1"/>
          </p:cNvSpPr>
          <p:nvPr/>
        </p:nvSpPr>
        <p:spPr bwMode="auto">
          <a:xfrm>
            <a:off x="6573838" y="2968625"/>
            <a:ext cx="965200" cy="1285875"/>
          </a:xfrm>
          <a:prstGeom prst="wedgeRoundRectCallout">
            <a:avLst>
              <a:gd name="adj1" fmla="val -187241"/>
              <a:gd name="adj2" fmla="val -14796"/>
              <a:gd name="adj3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Arial" panose="020B0604020202020204" pitchFamily="34" charset="0"/>
                <a:ea typeface="仿宋_GB2312" pitchFamily="49" charset="-122"/>
              </a:rPr>
              <a:t>无源单口网络</a:t>
            </a:r>
          </a:p>
        </p:txBody>
      </p:sp>
      <p:sp>
        <p:nvSpPr>
          <p:cNvPr id="44041" name="Line 39"/>
          <p:cNvSpPr>
            <a:spLocks noChangeShapeType="1"/>
          </p:cNvSpPr>
          <p:nvPr/>
        </p:nvSpPr>
        <p:spPr bwMode="auto">
          <a:xfrm>
            <a:off x="2339975" y="3644900"/>
            <a:ext cx="43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tailEnd type="triangl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903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0904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747713" y="4436035"/>
            <a:ext cx="8388350" cy="179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无源单口网络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可以用一个电阻元件与之</a:t>
            </a:r>
            <a:r>
              <a:rPr lang="zh-CN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等效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这个电阻元件的阻值叫做该网络的</a:t>
            </a:r>
            <a:r>
              <a:rPr lang="zh-CN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等效电阻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zh-CN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输入电阻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它等于该网络在关联参考方向下</a:t>
            </a:r>
            <a:r>
              <a:rPr lang="zh-CN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端口电压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端口电流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的比值。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Line 40"/>
          <p:cNvSpPr>
            <a:spLocks noChangeShapeType="1"/>
          </p:cNvSpPr>
          <p:nvPr/>
        </p:nvSpPr>
        <p:spPr bwMode="auto">
          <a:xfrm flipH="1">
            <a:off x="4140200" y="3151188"/>
            <a:ext cx="64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43"/>
          <p:cNvSpPr txBox="1">
            <a:spLocks noChangeArrowheads="1"/>
          </p:cNvSpPr>
          <p:nvPr/>
        </p:nvSpPr>
        <p:spPr bwMode="auto">
          <a:xfrm>
            <a:off x="4208463" y="2644775"/>
            <a:ext cx="3603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ea typeface="仿宋_GB2312" pitchFamily="49" charset="-122"/>
              </a:rPr>
              <a:t>i</a:t>
            </a:r>
          </a:p>
        </p:txBody>
      </p:sp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4991100" y="3033713"/>
            <a:ext cx="3603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+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仿宋_GB2312" pitchFamily="49" charset="-122"/>
              </a:rPr>
              <a:t>u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-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  <p:bldP spid="16" grpId="0" animBg="1"/>
      <p:bldP spid="44041" grpId="0" animBg="1"/>
      <p:bldP spid="29" grpId="0" build="p" autoUpdateAnimBg="0"/>
      <p:bldP spid="30" grpId="0" animBg="1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>
          <a:xfrm>
            <a:off x="647700" y="512763"/>
            <a:ext cx="3744913" cy="576262"/>
          </a:xfrm>
        </p:spPr>
        <p:txBody>
          <a:bodyPr/>
          <a:lstStyle/>
          <a:p>
            <a:pPr marL="0" indent="0" algn="just" eaLnBrk="1" hangingPunct="1">
              <a:buFont typeface="Wingdings 2" panose="05020102010507070707" pitchFamily="18" charset="2"/>
              <a:buNone/>
            </a:pP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1.4.1 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电阻的串联  </a:t>
            </a:r>
          </a:p>
        </p:txBody>
      </p:sp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899319"/>
            <a:ext cx="6729412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2"/>
          <p:cNvSpPr txBox="1">
            <a:spLocks noChangeArrowheads="1"/>
          </p:cNvSpPr>
          <p:nvPr/>
        </p:nvSpPr>
        <p:spPr bwMode="auto">
          <a:xfrm>
            <a:off x="1116013" y="2622551"/>
            <a:ext cx="6913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(1) </a:t>
            </a: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各电阻顺序连接，流过同一电流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；</a:t>
            </a:r>
          </a:p>
        </p:txBody>
      </p:sp>
      <p:sp>
        <p:nvSpPr>
          <p:cNvPr id="9" name="Text Box 73"/>
          <p:cNvSpPr txBox="1">
            <a:spLocks noChangeArrowheads="1"/>
          </p:cNvSpPr>
          <p:nvPr/>
        </p:nvSpPr>
        <p:spPr bwMode="auto">
          <a:xfrm>
            <a:off x="1111250" y="3194051"/>
            <a:ext cx="7056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(2) 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总电压等于各串联电阻的电压之和。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122506" y="3724789"/>
            <a:ext cx="611981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U </a:t>
            </a:r>
            <a:r>
              <a:rPr lang="en-US" altLang="zh-CN" sz="2400" b="1" dirty="0">
                <a:latin typeface="Times New Roman" panose="02020603050405020304" pitchFamily="18" charset="0"/>
              </a:rPr>
              <a:t>=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 </a:t>
            </a:r>
            <a:r>
              <a:rPr lang="en-US" altLang="zh-CN" sz="2400" b="1" dirty="0">
                <a:latin typeface="Times New Roman" panose="02020603050405020304" pitchFamily="18" charset="0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sz="2400" b="1" dirty="0">
                <a:latin typeface="Times New Roman" panose="02020603050405020304" pitchFamily="18" charset="0"/>
              </a:rPr>
              <a:t>+……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n</a:t>
            </a:r>
          </a:p>
          <a:p>
            <a:pPr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=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+……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I</a:t>
            </a:r>
            <a:endParaRPr lang="en-US" altLang="zh-CN" sz="2400" b="1" i="1" dirty="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=</a:t>
            </a: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 </a:t>
            </a:r>
            <a:r>
              <a:rPr lang="en-US" altLang="zh-CN" sz="2400" b="1" dirty="0">
                <a:latin typeface="Times New Roman" panose="02020603050405020304" pitchFamily="18" charset="0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sz="2400" b="1" dirty="0">
                <a:latin typeface="Times New Roman" panose="02020603050405020304" pitchFamily="18" charset="0"/>
              </a:rPr>
              <a:t>+……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</a:p>
          <a:p>
            <a:pPr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  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=  RI</a:t>
            </a:r>
            <a:endParaRPr lang="zh-CN" altLang="en-US" sz="2400" b="1" i="1" dirty="0">
              <a:latin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219780" y="4178805"/>
            <a:ext cx="3168570" cy="10156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1800" b="1" i="1" dirty="0">
                <a:latin typeface="Times New Roman" panose="02020603050405020304" pitchFamily="18" charset="0"/>
              </a:rPr>
              <a:t> 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=  U/I </a:t>
            </a:r>
          </a:p>
          <a:p>
            <a:pPr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    = 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 </a:t>
            </a:r>
            <a:r>
              <a:rPr lang="en-US" altLang="zh-CN" sz="2400" b="1" dirty="0">
                <a:latin typeface="Times New Roman" panose="02020603050405020304" pitchFamily="18" charset="0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sz="2400" b="1" dirty="0">
                <a:latin typeface="Times New Roman" panose="02020603050405020304" pitchFamily="18" charset="0"/>
              </a:rPr>
              <a:t>+……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n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1928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81929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398463" y="5994400"/>
            <a:ext cx="1512887" cy="519113"/>
          </a:xfrm>
          <a:prstGeom prst="rect">
            <a:avLst/>
          </a:prstGeom>
          <a:solidFill>
            <a:srgbClr val="99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结论：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2125663" y="6056313"/>
            <a:ext cx="63373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串联电阻的总等效电阻等于各分电阻之和。  </a:t>
            </a:r>
          </a:p>
        </p:txBody>
      </p:sp>
      <p:sp>
        <p:nvSpPr>
          <p:cNvPr id="2" name="矩形 1"/>
          <p:cNvSpPr/>
          <p:nvPr/>
        </p:nvSpPr>
        <p:spPr>
          <a:xfrm>
            <a:off x="1187530" y="980660"/>
            <a:ext cx="3384470" cy="648090"/>
          </a:xfrm>
          <a:prstGeom prst="rect">
            <a:avLst/>
          </a:prstGeom>
          <a:solidFill>
            <a:srgbClr val="FF33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7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770" decel="100000"/>
                                        <p:tgtEl>
                                          <p:spTgt spid="1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4" dur="7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/>
      <p:bldP spid="3" grpId="0"/>
      <p:bldP spid="13" grpId="0" animBg="1"/>
      <p:bldP spid="16" grpId="0" animBg="1" autoUpdateAnimBg="0"/>
      <p:bldP spid="17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294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38138" y="633413"/>
            <a:ext cx="3276600" cy="5238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串联电阻的分压</a:t>
            </a:r>
            <a:endParaRPr lang="en-US" altLang="zh-CN" sz="2800" b="1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95288" y="5445280"/>
            <a:ext cx="8135937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说明电压与电阻成正比，因此串连电阻电路可作分压电路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976438" y="4135592"/>
          <a:ext cx="4976812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4" imgW="1803400" imgH="393700" progId="Equation.DSMT4">
                  <p:embed/>
                </p:oleObj>
              </mc:Choice>
              <mc:Fallback>
                <p:oleObj name="Equation" r:id="rId4" imgW="1803400" imgH="3937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4135592"/>
                        <a:ext cx="4976812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628750"/>
            <a:ext cx="6729412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187530" y="1714389"/>
            <a:ext cx="3384470" cy="648090"/>
          </a:xfrm>
          <a:prstGeom prst="rect">
            <a:avLst/>
          </a:prstGeom>
          <a:solidFill>
            <a:srgbClr val="FF33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294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38138" y="633413"/>
            <a:ext cx="3276600" cy="5238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串联电阻的分压</a:t>
            </a:r>
            <a:endParaRPr lang="en-US" altLang="zh-CN" sz="2800" b="1"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9" name="Group 65"/>
          <p:cNvGrpSpPr/>
          <p:nvPr/>
        </p:nvGrpSpPr>
        <p:grpSpPr bwMode="auto">
          <a:xfrm>
            <a:off x="1020763" y="3648075"/>
            <a:ext cx="1804987" cy="2960688"/>
            <a:chOff x="821" y="2251"/>
            <a:chExt cx="1137" cy="1865"/>
          </a:xfrm>
        </p:grpSpPr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1430" y="2824"/>
              <a:ext cx="120" cy="28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2700">
              <a:solidFill>
                <a:schemeClr val="tx2">
                  <a:lumMod val="75000"/>
                  <a:lumOff val="25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400" b="1">
                <a:ea typeface="仿宋_GB2312" pitchFamily="49" charset="-122"/>
              </a:endParaRPr>
            </a:p>
          </p:txBody>
        </p:sp>
        <p:sp>
          <p:nvSpPr>
            <p:cNvPr id="11" name="Line 15"/>
            <p:cNvSpPr>
              <a:spLocks noChangeShapeType="1"/>
            </p:cNvSpPr>
            <p:nvPr/>
          </p:nvSpPr>
          <p:spPr bwMode="auto">
            <a:xfrm>
              <a:off x="1490" y="3112"/>
              <a:ext cx="0" cy="288"/>
            </a:xfrm>
            <a:prstGeom prst="line">
              <a:avLst/>
            </a:prstGeom>
            <a:noFill/>
            <a:ln w="38100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1490" y="2584"/>
              <a:ext cx="0" cy="240"/>
            </a:xfrm>
            <a:prstGeom prst="line">
              <a:avLst/>
            </a:prstGeom>
            <a:noFill/>
            <a:ln w="38100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>
              <a:off x="1490" y="3640"/>
              <a:ext cx="0" cy="288"/>
            </a:xfrm>
            <a:prstGeom prst="line">
              <a:avLst/>
            </a:prstGeom>
            <a:noFill/>
            <a:ln w="38100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>
              <a:off x="974" y="3916"/>
              <a:ext cx="528" cy="0"/>
            </a:xfrm>
            <a:prstGeom prst="line">
              <a:avLst/>
            </a:prstGeom>
            <a:noFill/>
            <a:ln w="38100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H="1">
              <a:off x="962" y="2584"/>
              <a:ext cx="528" cy="0"/>
            </a:xfrm>
            <a:prstGeom prst="line">
              <a:avLst/>
            </a:prstGeom>
            <a:noFill/>
            <a:ln w="38100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1430" y="3352"/>
              <a:ext cx="120" cy="28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2700">
              <a:solidFill>
                <a:schemeClr val="tx2">
                  <a:lumMod val="75000"/>
                  <a:lumOff val="25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400" b="1">
                <a:ea typeface="仿宋_GB2312" pitchFamily="49" charset="-122"/>
              </a:endParaRPr>
            </a:p>
          </p:txBody>
        </p:sp>
        <p:sp>
          <p:nvSpPr>
            <p:cNvPr id="82964" name="Text Box 21"/>
            <p:cNvSpPr txBox="1">
              <a:spLocks noChangeArrowheads="1"/>
            </p:cNvSpPr>
            <p:nvPr/>
          </p:nvSpPr>
          <p:spPr bwMode="auto">
            <a:xfrm>
              <a:off x="866" y="2659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82965" name="Text Box 22"/>
            <p:cNvSpPr txBox="1">
              <a:spLocks noChangeArrowheads="1"/>
            </p:cNvSpPr>
            <p:nvPr/>
          </p:nvSpPr>
          <p:spPr bwMode="auto">
            <a:xfrm>
              <a:off x="866" y="3519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82966" name="Text Box 23"/>
            <p:cNvSpPr txBox="1">
              <a:spLocks noChangeArrowheads="1"/>
            </p:cNvSpPr>
            <p:nvPr/>
          </p:nvSpPr>
          <p:spPr bwMode="auto">
            <a:xfrm>
              <a:off x="821" y="3112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82967" name="Text Box 24"/>
            <p:cNvSpPr txBox="1">
              <a:spLocks noChangeArrowheads="1"/>
            </p:cNvSpPr>
            <p:nvPr/>
          </p:nvSpPr>
          <p:spPr bwMode="auto">
            <a:xfrm>
              <a:off x="1574" y="2824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82968" name="Text Box 25"/>
            <p:cNvSpPr txBox="1">
              <a:spLocks noChangeArrowheads="1"/>
            </p:cNvSpPr>
            <p:nvPr/>
          </p:nvSpPr>
          <p:spPr bwMode="auto">
            <a:xfrm>
              <a:off x="1550" y="3364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grpSp>
          <p:nvGrpSpPr>
            <p:cNvPr id="82969" name="Group 26"/>
            <p:cNvGrpSpPr/>
            <p:nvPr/>
          </p:nvGrpSpPr>
          <p:grpSpPr bwMode="auto">
            <a:xfrm>
              <a:off x="1106" y="2632"/>
              <a:ext cx="384" cy="663"/>
              <a:chOff x="528" y="480"/>
              <a:chExt cx="384" cy="663"/>
            </a:xfrm>
          </p:grpSpPr>
          <p:sp>
            <p:nvSpPr>
              <p:cNvPr id="82977" name="Text Box 27"/>
              <p:cNvSpPr txBox="1">
                <a:spLocks noChangeArrowheads="1"/>
              </p:cNvSpPr>
              <p:nvPr/>
            </p:nvSpPr>
            <p:spPr bwMode="auto">
              <a:xfrm>
                <a:off x="624" y="480"/>
                <a:ext cx="19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82978" name="Text Box 28"/>
              <p:cNvSpPr txBox="1">
                <a:spLocks noChangeArrowheads="1"/>
              </p:cNvSpPr>
              <p:nvPr/>
            </p:nvSpPr>
            <p:spPr bwMode="auto">
              <a:xfrm>
                <a:off x="624" y="816"/>
                <a:ext cx="19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 b="1">
                    <a:latin typeface="Times New Roman" panose="02020603050405020304" pitchFamily="18" charset="0"/>
                  </a:rPr>
                  <a:t>-</a:t>
                </a:r>
              </a:p>
            </p:txBody>
          </p:sp>
          <p:sp>
            <p:nvSpPr>
              <p:cNvPr id="82979" name="Text Box 29"/>
              <p:cNvSpPr txBox="1">
                <a:spLocks noChangeArrowheads="1"/>
              </p:cNvSpPr>
              <p:nvPr/>
            </p:nvSpPr>
            <p:spPr bwMode="auto">
              <a:xfrm>
                <a:off x="528" y="672"/>
                <a:ext cx="3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 b="1" i="1"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="1" baseline="-25000">
                    <a:latin typeface="Times New Roman" panose="02020603050405020304" pitchFamily="18" charset="0"/>
                  </a:rPr>
                  <a:t>1</a:t>
                </a:r>
                <a:endParaRPr lang="en-US" altLang="zh-CN" sz="28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2970" name="Text Box 30"/>
            <p:cNvSpPr txBox="1">
              <a:spLocks noChangeArrowheads="1"/>
            </p:cNvSpPr>
            <p:nvPr/>
          </p:nvSpPr>
          <p:spPr bwMode="auto">
            <a:xfrm>
              <a:off x="1154" y="3172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82971" name="Text Box 31"/>
            <p:cNvSpPr txBox="1">
              <a:spLocks noChangeArrowheads="1"/>
            </p:cNvSpPr>
            <p:nvPr/>
          </p:nvSpPr>
          <p:spPr bwMode="auto">
            <a:xfrm>
              <a:off x="1154" y="3544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82972" name="Text Box 32"/>
            <p:cNvSpPr txBox="1">
              <a:spLocks noChangeArrowheads="1"/>
            </p:cNvSpPr>
            <p:nvPr/>
          </p:nvSpPr>
          <p:spPr bwMode="auto">
            <a:xfrm>
              <a:off x="1118" y="3352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26" name="Line 33"/>
            <p:cNvSpPr>
              <a:spLocks noChangeShapeType="1"/>
            </p:cNvSpPr>
            <p:nvPr/>
          </p:nvSpPr>
          <p:spPr bwMode="auto">
            <a:xfrm>
              <a:off x="962" y="2584"/>
              <a:ext cx="288" cy="0"/>
            </a:xfrm>
            <a:prstGeom prst="line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82974" name="Text Box 34"/>
            <p:cNvSpPr txBox="1">
              <a:spLocks noChangeArrowheads="1"/>
            </p:cNvSpPr>
            <p:nvPr/>
          </p:nvSpPr>
          <p:spPr bwMode="auto">
            <a:xfrm>
              <a:off x="1058" y="2251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82975" name="Text Box 35"/>
            <p:cNvSpPr txBox="1">
              <a:spLocks noChangeArrowheads="1"/>
            </p:cNvSpPr>
            <p:nvPr/>
          </p:nvSpPr>
          <p:spPr bwMode="auto">
            <a:xfrm>
              <a:off x="883" y="2457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º</a:t>
              </a:r>
            </a:p>
          </p:txBody>
        </p:sp>
        <p:sp>
          <p:nvSpPr>
            <p:cNvPr id="82976" name="Text Box 36"/>
            <p:cNvSpPr txBox="1">
              <a:spLocks noChangeArrowheads="1"/>
            </p:cNvSpPr>
            <p:nvPr/>
          </p:nvSpPr>
          <p:spPr bwMode="auto">
            <a:xfrm>
              <a:off x="895" y="3789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º</a:t>
              </a:r>
            </a:p>
          </p:txBody>
        </p:sp>
      </p:grpSp>
      <p:sp>
        <p:nvSpPr>
          <p:cNvPr id="33" name="Text Box 62"/>
          <p:cNvSpPr txBox="1">
            <a:spLocks noChangeArrowheads="1"/>
          </p:cNvSpPr>
          <p:nvPr/>
        </p:nvSpPr>
        <p:spPr bwMode="auto">
          <a:xfrm>
            <a:off x="6588124" y="4149725"/>
            <a:ext cx="1800403" cy="1349375"/>
          </a:xfrm>
          <a:prstGeom prst="rect">
            <a:avLst/>
          </a:prstGeom>
          <a:solidFill>
            <a:srgbClr val="FFFF00"/>
          </a:solidFill>
          <a:ln w="38100">
            <a:solidFill>
              <a:srgbClr val="FF330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3200" b="1">
                <a:latin typeface="Times New Roman" panose="02020603050405020304" pitchFamily="18" charset="0"/>
              </a:rPr>
              <a:t>注意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3200" b="1">
                <a:latin typeface="Times New Roman" panose="02020603050405020304" pitchFamily="18" charset="0"/>
              </a:rPr>
              <a:t>方向 </a:t>
            </a:r>
            <a:r>
              <a:rPr lang="en-US" altLang="zh-CN" sz="3200" b="1">
                <a:latin typeface="Times New Roman" panose="02020603050405020304" pitchFamily="18" charset="0"/>
              </a:rPr>
              <a:t>!</a:t>
            </a:r>
          </a:p>
        </p:txBody>
      </p:sp>
      <p:sp>
        <p:nvSpPr>
          <p:cNvPr id="35" name="Text Box 64"/>
          <p:cNvSpPr txBox="1">
            <a:spLocks noChangeArrowheads="1"/>
          </p:cNvSpPr>
          <p:nvPr/>
        </p:nvSpPr>
        <p:spPr bwMode="auto">
          <a:xfrm>
            <a:off x="465138" y="3194050"/>
            <a:ext cx="542925" cy="519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2" charset="-122"/>
              </a:rPr>
              <a:t>例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36" name="Text Box 66"/>
          <p:cNvSpPr txBox="1">
            <a:spLocks noChangeArrowheads="1"/>
          </p:cNvSpPr>
          <p:nvPr/>
        </p:nvSpPr>
        <p:spPr bwMode="auto">
          <a:xfrm>
            <a:off x="1211263" y="3176588"/>
            <a:ext cx="34353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Arial" panose="020B0604020202020204" pitchFamily="34" charset="0"/>
                <a:ea typeface="仿宋_GB2312" pitchFamily="49" charset="-122"/>
              </a:rPr>
              <a:t>两个电阻的分压：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976438" y="1592466"/>
          <a:ext cx="4976812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4" imgW="1803400" imgH="393700" progId="Equation.DSMT4">
                  <p:embed/>
                </p:oleObj>
              </mc:Choice>
              <mc:Fallback>
                <p:oleObj name="Equation" r:id="rId4" imgW="1803400" imgH="3937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1592466"/>
                        <a:ext cx="4976812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213301"/>
              </p:ext>
            </p:extLst>
          </p:nvPr>
        </p:nvGraphicFramePr>
        <p:xfrm>
          <a:off x="3455988" y="3810000"/>
          <a:ext cx="2382837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6" imgW="863280" imgH="431640" progId="Equation.DSMT4">
                  <p:embed/>
                </p:oleObj>
              </mc:Choice>
              <mc:Fallback>
                <p:oleObj name="Equation" r:id="rId6" imgW="863280" imgH="431640" progId="Equation.DSMT4">
                  <p:embed/>
                  <p:pic>
                    <p:nvPicPr>
                      <p:cNvPr id="39" name="对象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8" y="3810000"/>
                        <a:ext cx="2382837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117054"/>
              </p:ext>
            </p:extLst>
          </p:nvPr>
        </p:nvGraphicFramePr>
        <p:xfrm>
          <a:off x="3421063" y="5126038"/>
          <a:ext cx="245268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8" imgW="888840" imgH="431640" progId="Equation.DSMT4">
                  <p:embed/>
                </p:oleObj>
              </mc:Choice>
              <mc:Fallback>
                <p:oleObj name="Equation" r:id="rId8" imgW="888840" imgH="431640" progId="Equation.DSMT4">
                  <p:embed/>
                  <p:pic>
                    <p:nvPicPr>
                      <p:cNvPr id="4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1063" y="5126038"/>
                        <a:ext cx="2452687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 decel="10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 autoUpdateAnimBg="0"/>
      <p:bldP spid="35" grpId="0" animBg="1" autoUpdateAnimBg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397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94405" y="2475931"/>
            <a:ext cx="1374775" cy="5238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功率</a:t>
            </a: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1788230" y="2455575"/>
            <a:ext cx="5567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</a:rPr>
              <a:t>=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，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=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…</a:t>
            </a:r>
            <a:r>
              <a:rPr lang="zh-CN" altLang="en-US" sz="2400" b="1" dirty="0">
                <a:latin typeface="Times New Roman" panose="02020603050405020304" pitchFamily="18" charset="0"/>
              </a:rPr>
              <a:t>， 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</a:rPr>
              <a:t>=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1458030" y="3019138"/>
            <a:ext cx="5905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: </a:t>
            </a:r>
            <a:r>
              <a:rPr lang="en-US" altLang="zh-CN" sz="2400" b="1" i="1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lang="en-US" altLang="zh-CN" sz="2400" b="1">
                <a:latin typeface="Times New Roman" panose="02020603050405020304" pitchFamily="18" charset="0"/>
              </a:rPr>
              <a:t>: … : </a:t>
            </a:r>
            <a:r>
              <a:rPr lang="en-US" altLang="zh-CN" sz="2400" b="1" i="1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latin typeface="Times New Roman" panose="02020603050405020304" pitchFamily="18" charset="0"/>
              </a:rPr>
              <a:t>= </a:t>
            </a:r>
            <a:r>
              <a:rPr lang="en-US" altLang="zh-CN" sz="2400" b="1" i="1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lang="en-US" altLang="zh-CN" sz="2400" b="1">
                <a:latin typeface="Times New Roman" panose="02020603050405020304" pitchFamily="18" charset="0"/>
              </a:rPr>
              <a:t>: </a:t>
            </a:r>
            <a:r>
              <a:rPr lang="en-US" altLang="zh-CN" sz="2400" b="1" i="1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  </a:t>
            </a:r>
            <a:r>
              <a:rPr lang="en-US" altLang="zh-CN" sz="2400" b="1">
                <a:latin typeface="Times New Roman" panose="02020603050405020304" pitchFamily="18" charset="0"/>
              </a:rPr>
              <a:t>: … :</a:t>
            </a:r>
            <a:r>
              <a:rPr lang="en-US" altLang="zh-CN" sz="2400" b="1" i="1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n</a:t>
            </a:r>
            <a:endParaRPr lang="en-US" altLang="zh-CN" sz="2400" b="1" baseline="30000">
              <a:latin typeface="Times New Roman" panose="02020603050405020304" pitchFamily="18" charset="0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1619955" y="3720019"/>
            <a:ext cx="5410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总功率    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P = RI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 </a:t>
            </a:r>
            <a:r>
              <a:rPr lang="en-US" altLang="zh-CN" sz="2400" b="1" dirty="0">
                <a:latin typeface="Times New Roman" panose="02020603050405020304" pitchFamily="18" charset="0"/>
              </a:rPr>
              <a:t>= 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</a:rPr>
              <a:t>+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+ …+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n </a:t>
            </a:r>
            <a:r>
              <a:rPr lang="en-US" altLang="zh-CN" sz="2400" b="1" dirty="0">
                <a:latin typeface="Times New Roman" panose="02020603050405020304" pitchFamily="18" charset="0"/>
              </a:rPr>
              <a:t>)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                      =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+ …+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             =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</a:rPr>
              <a:t>+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+…+ 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n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en-US" altLang="zh-CN" sz="2400" b="1" baseline="30000" dirty="0">
              <a:latin typeface="Times New Roman" panose="02020603050405020304" pitchFamily="18" charset="0"/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873126" y="5701188"/>
            <a:ext cx="8208962" cy="10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lang="en-US" altLang="zh-CN" sz="2400" b="1" dirty="0">
                <a:latin typeface="Arial" panose="020B0604020202020204" pitchFamily="34" charset="0"/>
                <a:ea typeface="仿宋_GB2312" pitchFamily="49" charset="-122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  <a:ea typeface="仿宋_GB2312" pitchFamily="49" charset="-122"/>
              </a:rPr>
              <a:t>） 电阻串连时，各电阻消耗的功率与电阻大小成正比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lang="en-US" altLang="zh-CN" sz="2400" b="1" dirty="0">
                <a:latin typeface="Arial" panose="020B0604020202020204" pitchFamily="34" charset="0"/>
                <a:ea typeface="仿宋_GB2312" pitchFamily="49" charset="-122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  <a:ea typeface="仿宋_GB2312" pitchFamily="49" charset="-122"/>
              </a:rPr>
              <a:t>） 等效电阻消耗的功率等于各串连电阻消耗功率的总和</a:t>
            </a: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365830" y="5219894"/>
            <a:ext cx="1254125" cy="52322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FontTx/>
              <a:buNone/>
              <a:defRPr sz="2800" b="1"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zh-CN" altLang="en-US" dirty="0"/>
              <a:t>表明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533113"/>
            <a:ext cx="6729412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1187530" y="648812"/>
            <a:ext cx="3384470" cy="648090"/>
          </a:xfrm>
          <a:prstGeom prst="rect">
            <a:avLst/>
          </a:prstGeom>
          <a:solidFill>
            <a:srgbClr val="FF33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7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770" decel="100000"/>
                                        <p:tgtEl>
                                          <p:spTgt spid="4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4" dur="77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 autoUpdateAnimBg="0"/>
      <p:bldP spid="40" grpId="0" autoUpdateAnimBg="0"/>
      <p:bldP spid="41" grpId="0" autoUpdateAnimBg="0"/>
      <p:bldP spid="42" grpId="0" autoUpdateAnimBg="0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530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90" y="620610"/>
            <a:ext cx="7845032" cy="252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5000"/>
              </a:lnSpc>
              <a:buNone/>
              <a:defRPr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电路的作用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 </a:t>
            </a: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电能传输、分配与转换：电力系统中的输电线路；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传送和处理信号：电话线路；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测量电路：万用表；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存储信息：计算机的存储电路；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30050" name="Picture 2" descr="https://gimg2.baidu.com/image_search/src=http%3A%2F%2Fwww.diangon.com%2Fimage%2Fportal%2F201504%2F17%2F173226jubbzhkklbtxk1lb.jpg&amp;refer=http%3A%2F%2Fwww.diangon.com&amp;app=2002&amp;size=f9999,10000&amp;q=a80&amp;n=0&amp;g=0n&amp;fmt=jpeg?sec=1633521324&amp;t=c8be0ac85d65324853fc112d24f252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16" y="1700760"/>
            <a:ext cx="7460547" cy="49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>
          <a:xfrm>
            <a:off x="623888" y="744538"/>
            <a:ext cx="3744912" cy="574675"/>
          </a:xfrm>
        </p:spPr>
        <p:txBody>
          <a:bodyPr/>
          <a:lstStyle/>
          <a:p>
            <a:pPr marL="0" indent="0" algn="just" eaLnBrk="1" hangingPunct="1">
              <a:buFont typeface="Wingdings 2" panose="05020102010507070707" pitchFamily="18" charset="2"/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1.4.2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电阻的并联  </a:t>
            </a:r>
          </a:p>
        </p:txBody>
      </p:sp>
      <p:sp>
        <p:nvSpPr>
          <p:cNvPr id="10" name="Text Box 72"/>
          <p:cNvSpPr txBox="1">
            <a:spLocks noChangeArrowheads="1"/>
          </p:cNvSpPr>
          <p:nvPr/>
        </p:nvSpPr>
        <p:spPr bwMode="auto">
          <a:xfrm>
            <a:off x="1317625" y="3925888"/>
            <a:ext cx="6913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(1) </a:t>
            </a: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各电阻</a:t>
            </a:r>
            <a:r>
              <a:rPr lang="zh-CN" altLang="en-US" sz="24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电压相同，为</a:t>
            </a:r>
            <a:r>
              <a:rPr lang="en-US" altLang="zh-CN" sz="2400" b="1" i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4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11" name="Text Box 73"/>
          <p:cNvSpPr txBox="1">
            <a:spLocks noChangeArrowheads="1"/>
          </p:cNvSpPr>
          <p:nvPr/>
        </p:nvSpPr>
        <p:spPr bwMode="auto">
          <a:xfrm>
            <a:off x="1317625" y="4595813"/>
            <a:ext cx="7056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2400" b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总电流等于各并联电阻的电流之和。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013075" y="5386388"/>
            <a:ext cx="38322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>
                <a:latin typeface="Times New Roman" panose="02020603050405020304" pitchFamily="18" charset="0"/>
              </a:rPr>
              <a:t>=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lang="en-US" altLang="zh-CN" sz="2400" b="1">
                <a:latin typeface="Times New Roman" panose="02020603050405020304" pitchFamily="18" charset="0"/>
              </a:rPr>
              <a:t>+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lang="en-US" altLang="zh-CN" sz="2400" b="1">
                <a:latin typeface="Times New Roman" panose="02020603050405020304" pitchFamily="18" charset="0"/>
              </a:rPr>
              <a:t>+……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n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pic>
        <p:nvPicPr>
          <p:cNvPr id="850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430338"/>
            <a:ext cx="780415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804109" y="1722438"/>
            <a:ext cx="3263821" cy="1706562"/>
          </a:xfrm>
          <a:prstGeom prst="rect">
            <a:avLst/>
          </a:prstGeom>
          <a:solidFill>
            <a:srgbClr val="FF33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idx="1"/>
          </p:nvPr>
        </p:nvSpPr>
        <p:spPr>
          <a:xfrm>
            <a:off x="615950" y="2503944"/>
            <a:ext cx="7772400" cy="532801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altLang="zh-CN" b="1" dirty="0"/>
              <a:t> </a:t>
            </a:r>
            <a:r>
              <a:rPr lang="zh-CN" altLang="en-US" b="1" dirty="0"/>
              <a:t>应用欧姆定律：</a:t>
            </a:r>
            <a:endParaRPr lang="en-US" altLang="zh-CN" b="1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60438" y="3068950"/>
          <a:ext cx="670242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3" imgW="3009900" imgH="431800" progId="Equation.DSMT4">
                  <p:embed/>
                </p:oleObj>
              </mc:Choice>
              <mc:Fallback>
                <p:oleObj name="Equation" r:id="rId3" imgW="3009900" imgH="4318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3068950"/>
                        <a:ext cx="6702425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519363" y="4219887"/>
          <a:ext cx="3081337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5" imgW="1384300" imgH="431800" progId="Equation.DSMT4">
                  <p:embed/>
                </p:oleObj>
              </mc:Choice>
              <mc:Fallback>
                <p:oleObj name="Equation" r:id="rId5" imgW="1384300" imgH="4318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63" y="4219887"/>
                        <a:ext cx="3081337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555875" y="5496237"/>
          <a:ext cx="29114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7" imgW="1308100" imgH="228600" progId="Equation.DSMT4">
                  <p:embed/>
                </p:oleObj>
              </mc:Choice>
              <mc:Fallback>
                <p:oleObj name="Equation" r:id="rId7" imgW="1308100" imgH="2286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496237"/>
                        <a:ext cx="29114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7"/>
          <p:cNvSpPr txBox="1">
            <a:spLocks noChangeArrowheads="1"/>
          </p:cNvSpPr>
          <p:nvPr/>
        </p:nvSpPr>
        <p:spPr bwMode="auto">
          <a:xfrm>
            <a:off x="2555875" y="6211913"/>
            <a:ext cx="5688013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等效电导等于并联的各电导之和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47700" y="6194450"/>
            <a:ext cx="1512888" cy="519113"/>
          </a:xfrm>
          <a:prstGeom prst="rect">
            <a:avLst/>
          </a:prstGeom>
          <a:solidFill>
            <a:srgbClr val="99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结论：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2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602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307781"/>
            <a:ext cx="780415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804109" y="599881"/>
            <a:ext cx="3263821" cy="1706562"/>
          </a:xfrm>
          <a:prstGeom prst="rect">
            <a:avLst/>
          </a:prstGeom>
          <a:solidFill>
            <a:srgbClr val="FF33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7043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82563" y="644525"/>
            <a:ext cx="4130675" cy="523875"/>
          </a:xfrm>
          <a:prstGeom prst="rect">
            <a:avLst/>
          </a:prstGeom>
          <a:solidFill>
            <a:srgbClr val="FFFF00"/>
          </a:solidFill>
          <a:ln w="38100">
            <a:solidFill>
              <a:srgbClr val="66FFFF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仿宋_GB2312" pitchFamily="49" charset="-122"/>
                <a:ea typeface="仿宋_GB2312" pitchFamily="49" charset="-122"/>
              </a:rPr>
              <a:t>并联电阻的电流分配</a:t>
            </a:r>
            <a:endParaRPr lang="en-US" altLang="zh-CN" sz="2800" b="1"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431800" y="2581275"/>
            <a:ext cx="3686175" cy="523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对于两电阻并联，有：</a:t>
            </a:r>
          </a:p>
        </p:txBody>
      </p:sp>
      <p:grpSp>
        <p:nvGrpSpPr>
          <p:cNvPr id="21" name="Group 37"/>
          <p:cNvGrpSpPr/>
          <p:nvPr/>
        </p:nvGrpSpPr>
        <p:grpSpPr bwMode="auto">
          <a:xfrm>
            <a:off x="661988" y="3036888"/>
            <a:ext cx="3155950" cy="2566987"/>
            <a:chOff x="521" y="2104"/>
            <a:chExt cx="1988" cy="1617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auto">
            <a:xfrm>
              <a:off x="632" y="3523"/>
              <a:ext cx="1446" cy="0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617" y="2557"/>
              <a:ext cx="1446" cy="0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1095" y="2557"/>
              <a:ext cx="0" cy="966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2063" y="2557"/>
              <a:ext cx="0" cy="966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1036" y="2895"/>
              <a:ext cx="116" cy="291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2700">
              <a:solidFill>
                <a:schemeClr val="bg2">
                  <a:lumMod val="10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400" b="1">
                <a:ea typeface="仿宋_GB2312" pitchFamily="49" charset="-122"/>
              </a:endParaRPr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2005" y="2860"/>
              <a:ext cx="116" cy="291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2700">
              <a:solidFill>
                <a:schemeClr val="bg2">
                  <a:lumMod val="10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400" b="1">
                <a:ea typeface="仿宋_GB2312" pitchFamily="49" charset="-122"/>
              </a:endParaRPr>
            </a:p>
          </p:txBody>
        </p:sp>
        <p:sp>
          <p:nvSpPr>
            <p:cNvPr id="87062" name="Text Box 19"/>
            <p:cNvSpPr txBox="1">
              <a:spLocks noChangeArrowheads="1"/>
            </p:cNvSpPr>
            <p:nvPr/>
          </p:nvSpPr>
          <p:spPr bwMode="auto">
            <a:xfrm>
              <a:off x="631" y="2781"/>
              <a:ext cx="545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87063" name="Text Box 20"/>
            <p:cNvSpPr txBox="1">
              <a:spLocks noChangeArrowheads="1"/>
            </p:cNvSpPr>
            <p:nvPr/>
          </p:nvSpPr>
          <p:spPr bwMode="auto">
            <a:xfrm>
              <a:off x="1579" y="2716"/>
              <a:ext cx="58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>
              <a:off x="1232" y="2688"/>
              <a:ext cx="0" cy="419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 rot="10800000">
              <a:off x="2211" y="2614"/>
              <a:ext cx="0" cy="484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auto">
            <a:xfrm>
              <a:off x="675" y="2455"/>
              <a:ext cx="447" cy="0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87067" name="Text Box 24"/>
            <p:cNvSpPr txBox="1">
              <a:spLocks noChangeArrowheads="1"/>
            </p:cNvSpPr>
            <p:nvPr/>
          </p:nvSpPr>
          <p:spPr bwMode="auto">
            <a:xfrm>
              <a:off x="1232" y="2571"/>
              <a:ext cx="34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87068" name="Text Box 25"/>
            <p:cNvSpPr txBox="1">
              <a:spLocks noChangeArrowheads="1"/>
            </p:cNvSpPr>
            <p:nvPr/>
          </p:nvSpPr>
          <p:spPr bwMode="auto">
            <a:xfrm>
              <a:off x="2162" y="2519"/>
              <a:ext cx="3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87069" name="Text Box 26"/>
            <p:cNvSpPr txBox="1">
              <a:spLocks noChangeArrowheads="1"/>
            </p:cNvSpPr>
            <p:nvPr/>
          </p:nvSpPr>
          <p:spPr bwMode="auto">
            <a:xfrm>
              <a:off x="794" y="2104"/>
              <a:ext cx="29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87070" name="Text Box 27"/>
            <p:cNvSpPr txBox="1">
              <a:spLocks noChangeArrowheads="1"/>
            </p:cNvSpPr>
            <p:nvPr/>
          </p:nvSpPr>
          <p:spPr bwMode="auto">
            <a:xfrm>
              <a:off x="521" y="2445"/>
              <a:ext cx="1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º</a:t>
              </a:r>
            </a:p>
          </p:txBody>
        </p:sp>
        <p:sp>
          <p:nvSpPr>
            <p:cNvPr id="87071" name="Text Box 28"/>
            <p:cNvSpPr txBox="1">
              <a:spLocks noChangeArrowheads="1"/>
            </p:cNvSpPr>
            <p:nvPr/>
          </p:nvSpPr>
          <p:spPr bwMode="auto">
            <a:xfrm>
              <a:off x="535" y="3393"/>
              <a:ext cx="14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</a:rPr>
                <a:t>º</a:t>
              </a:r>
            </a:p>
          </p:txBody>
        </p:sp>
      </p:grpSp>
      <p:sp>
        <p:nvSpPr>
          <p:cNvPr id="87047" name="AutoShape 31"/>
          <p:cNvSpPr>
            <a:spLocks noChangeArrowheads="1"/>
          </p:cNvSpPr>
          <p:nvPr/>
        </p:nvSpPr>
        <p:spPr bwMode="auto">
          <a:xfrm>
            <a:off x="5486400" y="804863"/>
            <a:ext cx="2735263" cy="287337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2400" b="1"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39" name="AutoShape 32" descr="羊皮纸"/>
          <p:cNvSpPr>
            <a:spLocks noChangeArrowheads="1"/>
          </p:cNvSpPr>
          <p:nvPr/>
        </p:nvSpPr>
        <p:spPr bwMode="auto">
          <a:xfrm>
            <a:off x="4837113" y="498475"/>
            <a:ext cx="3529012" cy="576263"/>
          </a:xfrm>
          <a:prstGeom prst="wedgeRoundRectCallout">
            <a:avLst>
              <a:gd name="adj1" fmla="val -85852"/>
              <a:gd name="adj2" fmla="val 140634"/>
              <a:gd name="adj3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Arial" panose="020B0604020202020204" pitchFamily="34" charset="0"/>
                <a:ea typeface="仿宋_GB2312" pitchFamily="49" charset="-122"/>
              </a:rPr>
              <a:t>电流分配与电导成正比</a:t>
            </a:r>
          </a:p>
        </p:txBody>
      </p:sp>
      <p:sp>
        <p:nvSpPr>
          <p:cNvPr id="40" name="AutoShape 33"/>
          <p:cNvSpPr>
            <a:spLocks noChangeArrowheads="1"/>
          </p:cNvSpPr>
          <p:nvPr/>
        </p:nvSpPr>
        <p:spPr bwMode="auto">
          <a:xfrm>
            <a:off x="4024313" y="1776413"/>
            <a:ext cx="935037" cy="215900"/>
          </a:xfrm>
          <a:prstGeom prst="rightArrow">
            <a:avLst>
              <a:gd name="adj1" fmla="val 50000"/>
              <a:gd name="adj2" fmla="val 108272"/>
            </a:avLst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 b="1"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41" name="Object 35"/>
          <p:cNvGraphicFramePr>
            <a:graphicFrameLocks noChangeAspect="1"/>
          </p:cNvGraphicFramePr>
          <p:nvPr/>
        </p:nvGraphicFramePr>
        <p:xfrm>
          <a:off x="5268913" y="1422400"/>
          <a:ext cx="287655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5" imgW="641985" imgH="213995" progId="Equation.DSMT4">
                  <p:embed/>
                </p:oleObj>
              </mc:Choice>
              <mc:Fallback>
                <p:oleObj name="Equation" r:id="rId5" imgW="641985" imgH="213995" progId="Equation.DSMT4">
                  <p:embed/>
                  <p:pic>
                    <p:nvPicPr>
                      <p:cNvPr id="41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1422400"/>
                        <a:ext cx="2876550" cy="1136650"/>
                      </a:xfrm>
                      <a:prstGeom prst="rect">
                        <a:avLst/>
                      </a:prstGeom>
                      <a:solidFill>
                        <a:srgbClr val="7030A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744928"/>
              </p:ext>
            </p:extLst>
          </p:nvPr>
        </p:nvGraphicFramePr>
        <p:xfrm>
          <a:off x="5268913" y="2670969"/>
          <a:ext cx="2130425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Equation" r:id="rId7" imgW="480060" imgH="226695" progId="Equation.DSMT4">
                  <p:embed/>
                </p:oleObj>
              </mc:Choice>
              <mc:Fallback>
                <p:oleObj name="Equation" r:id="rId7" imgW="480060" imgH="226695" progId="Equation.DSMT4">
                  <p:embed/>
                  <p:pic>
                    <p:nvPicPr>
                      <p:cNvPr id="44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2670969"/>
                        <a:ext cx="2130425" cy="1166812"/>
                      </a:xfrm>
                      <a:prstGeom prst="rect">
                        <a:avLst/>
                      </a:prstGeom>
                      <a:solidFill>
                        <a:srgbClr val="7030A0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1260475" y="5649913"/>
            <a:ext cx="1657350" cy="461962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注意方向 </a:t>
            </a:r>
            <a:r>
              <a:rPr lang="en-US" altLang="zh-CN" sz="2400" b="1">
                <a:latin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62000" y="1355725"/>
          <a:ext cx="2582863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9" imgW="1054100" imgH="431800" progId="Equation.DSMT4">
                  <p:embed/>
                </p:oleObj>
              </mc:Choice>
              <mc:Fallback>
                <p:oleObj name="Equation" r:id="rId9" imgW="1054100" imgH="4318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55725"/>
                        <a:ext cx="2582863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4117975" y="4086225"/>
          <a:ext cx="1928813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11" imgW="787400" imgH="431800" progId="Equation.DSMT4">
                  <p:embed/>
                </p:oleObj>
              </mc:Choice>
              <mc:Fallback>
                <p:oleObj name="Equation" r:id="rId11" imgW="787400" imgH="431800" progId="Equation.DSMT4">
                  <p:embed/>
                  <p:pic>
                    <p:nvPicPr>
                      <p:cNvPr id="33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4086225"/>
                        <a:ext cx="1928813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17751"/>
              </p:ext>
            </p:extLst>
          </p:nvPr>
        </p:nvGraphicFramePr>
        <p:xfrm>
          <a:off x="4094163" y="5289550"/>
          <a:ext cx="223996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Equation" r:id="rId13" imgW="914400" imgH="431640" progId="Equation.DSMT4">
                  <p:embed/>
                </p:oleObj>
              </mc:Choice>
              <mc:Fallback>
                <p:oleObj name="Equation" r:id="rId13" imgW="914400" imgH="43164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5289550"/>
                        <a:ext cx="2239962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20" grpId="0" animBg="1" autoUpdateAnimBg="0"/>
      <p:bldP spid="39" grpId="0" animBg="1"/>
      <p:bldP spid="40" grpId="0" animBg="1"/>
      <p:bldP spid="45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806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7430" y="2608720"/>
            <a:ext cx="1008272" cy="523875"/>
          </a:xfrm>
          <a:prstGeom prst="rect">
            <a:avLst/>
          </a:prstGeom>
          <a:solidFill>
            <a:srgbClr val="FFFF00"/>
          </a:solidFill>
          <a:ln w="38100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功率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317488" y="2577842"/>
            <a:ext cx="6853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</a:rPr>
              <a:t>=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，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=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</a:rPr>
              <a:t>…</a:t>
            </a:r>
            <a:r>
              <a:rPr lang="zh-CN" altLang="en-US" sz="2800" b="1" dirty="0">
                <a:latin typeface="Times New Roman" panose="02020603050405020304" pitchFamily="18" charset="0"/>
              </a:rPr>
              <a:t>， 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</a:rPr>
              <a:t>=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149796" y="3163474"/>
            <a:ext cx="6048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</a:rPr>
              <a:t>: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sz="2800" b="1" dirty="0">
                <a:latin typeface="Times New Roman" panose="02020603050405020304" pitchFamily="18" charset="0"/>
              </a:rPr>
              <a:t> … : 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 </a:t>
            </a:r>
            <a:r>
              <a:rPr lang="en-US" altLang="zh-CN" sz="2800" b="1" dirty="0">
                <a:latin typeface="Times New Roman" panose="02020603050405020304" pitchFamily="18" charset="0"/>
              </a:rPr>
              <a:t>: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  </a:t>
            </a:r>
            <a:r>
              <a:rPr lang="en-US" altLang="zh-CN" sz="2800" b="1" dirty="0">
                <a:latin typeface="Times New Roman" panose="02020603050405020304" pitchFamily="18" charset="0"/>
              </a:rPr>
              <a:t> … :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n</a:t>
            </a:r>
            <a:endParaRPr lang="en-US" altLang="zh-CN" sz="2800" b="1" baseline="30000" dirty="0">
              <a:latin typeface="Times New Roman" panose="02020603050405020304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115520" y="3818986"/>
            <a:ext cx="64801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总功率：</a:t>
            </a:r>
            <a:r>
              <a:rPr lang="zh-CN" altLang="en-US" sz="2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 </a:t>
            </a:r>
            <a:r>
              <a:rPr lang="en-US" altLang="zh-CN" sz="2800" b="1" dirty="0"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GU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 </a:t>
            </a:r>
            <a:r>
              <a:rPr lang="en-US" altLang="zh-CN" sz="2800" b="1" dirty="0">
                <a:latin typeface="Times New Roman" panose="02020603050405020304" pitchFamily="18" charset="0"/>
              </a:rPr>
              <a:t>= (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</a:rPr>
              <a:t>+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+ …+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)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                  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+ …+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                  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</a:rPr>
              <a:t>+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+…+ </a:t>
            </a:r>
            <a:r>
              <a:rPr lang="en-US" altLang="zh-CN" sz="2800" b="1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n</a:t>
            </a:r>
            <a:endParaRPr lang="en-US" altLang="zh-CN" sz="2800" b="1" baseline="30000" dirty="0">
              <a:latin typeface="Times New Roman" panose="02020603050405020304" pitchFamily="18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22268" y="5805330"/>
            <a:ext cx="8313738" cy="10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lang="en-US" altLang="zh-CN" sz="2400" b="1" dirty="0">
                <a:latin typeface="Arial" panose="020B0604020202020204" pitchFamily="34" charset="0"/>
                <a:ea typeface="仿宋_GB2312" pitchFamily="49" charset="-122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  <a:ea typeface="仿宋_GB2312" pitchFamily="49" charset="-122"/>
              </a:rPr>
              <a:t>） 电阻并连时，各电阻消耗的功率与电阻大小成反比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lang="en-US" altLang="zh-CN" sz="2400" b="1" dirty="0">
                <a:latin typeface="Arial" panose="020B0604020202020204" pitchFamily="34" charset="0"/>
                <a:ea typeface="仿宋_GB2312" pitchFamily="49" charset="-122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  <a:ea typeface="仿宋_GB2312" pitchFamily="49" charset="-122"/>
              </a:rPr>
              <a:t>） 等效电阻消耗的功率等于各并连电阻消耗功率的总和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7380" y="5745423"/>
            <a:ext cx="899490" cy="5191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800" b="1"/>
              <a:t>表明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307781"/>
            <a:ext cx="780415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804109" y="599881"/>
            <a:ext cx="3263821" cy="1706562"/>
          </a:xfrm>
          <a:prstGeom prst="rect">
            <a:avLst/>
          </a:prstGeom>
          <a:solidFill>
            <a:srgbClr val="FF33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93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93" decel="100000"/>
                                        <p:tgtEl>
                                          <p:spTgt spid="1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2" dur="193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4" dur="193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5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8" grpId="0" autoUpdateAnimBg="0"/>
      <p:bldP spid="9" grpId="0" autoUpdateAnimBg="0"/>
      <p:bldP spid="10" grpId="0" autoUpdateAnimBg="0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22288" y="544162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27050" y="549275"/>
            <a:ext cx="7861300" cy="539750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1-3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1.10</a:t>
            </a:r>
            <a:r>
              <a:rPr lang="zh-CN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所示电路中，求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端口的等效电阻。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091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9092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22288" y="1350963"/>
            <a:ext cx="4040187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tx2"/>
              </a:buClr>
              <a:buSzPct val="50000"/>
              <a:buFont typeface="Wingdings 2" panose="05020102010507070707" pitchFamily="18" charset="2"/>
              <a:buNone/>
            </a:pPr>
            <a:r>
              <a:rPr lang="zh-CN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 为便于判断串并联关系，在图中标出一结点</a:t>
            </a: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，先求出</a:t>
            </a: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cb</a:t>
            </a:r>
            <a:r>
              <a:rPr lang="zh-CN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两点间的等效电阻</a:t>
            </a:r>
          </a:p>
        </p:txBody>
      </p:sp>
      <p:pic>
        <p:nvPicPr>
          <p:cNvPr id="8909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1438"/>
            <a:ext cx="4337050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5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368425" y="4083532"/>
          <a:ext cx="43195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5" imgW="2019935" imgH="419100" progId="Equation.DSMT4">
                  <p:embed/>
                </p:oleObj>
              </mc:Choice>
              <mc:Fallback>
                <p:oleObj name="Equation" r:id="rId5" imgW="2019935" imgH="4191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4083532"/>
                        <a:ext cx="431958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368425" y="5013325"/>
          <a:ext cx="659288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7" imgW="2894330" imgH="393700" progId="Equation.DSMT4">
                  <p:embed/>
                </p:oleObj>
              </mc:Choice>
              <mc:Fallback>
                <p:oleObj name="Equation" r:id="rId7" imgW="2894330" imgH="3937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5013325"/>
                        <a:ext cx="6592888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>
          <a:xfrm>
            <a:off x="249501" y="736721"/>
            <a:ext cx="7908662" cy="574675"/>
          </a:xfrm>
        </p:spPr>
        <p:txBody>
          <a:bodyPr>
            <a:normAutofit/>
          </a:bodyPr>
          <a:lstStyle/>
          <a:p>
            <a:pPr marL="0" indent="0" algn="just" eaLnBrk="1" hangingPunct="1">
              <a:buFont typeface="Wingdings 2" panose="05020102010507070707" pitchFamily="18" charset="2"/>
              <a:buNone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1.4.3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电阻星形联结和三角形联结的等效变换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30" y="1268641"/>
            <a:ext cx="2503101" cy="18294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90" y="1229030"/>
            <a:ext cx="2448340" cy="1839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60901" y="309812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 Y</a:t>
            </a:r>
            <a:r>
              <a:rPr lang="zh-CN" altLang="en-US" dirty="0"/>
              <a:t>形联结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80140" y="309812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△形联结</a:t>
            </a:r>
          </a:p>
        </p:txBody>
      </p:sp>
      <p:sp>
        <p:nvSpPr>
          <p:cNvPr id="5" name="左右箭头 4"/>
          <p:cNvSpPr/>
          <p:nvPr/>
        </p:nvSpPr>
        <p:spPr>
          <a:xfrm>
            <a:off x="3915285" y="1893047"/>
            <a:ext cx="1080150" cy="3461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95420" y="3622228"/>
            <a:ext cx="899750" cy="36933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证明：</a:t>
            </a:r>
          </a:p>
        </p:txBody>
      </p:sp>
      <p:sp>
        <p:nvSpPr>
          <p:cNvPr id="9" name="矩形 8"/>
          <p:cNvSpPr/>
          <p:nvPr/>
        </p:nvSpPr>
        <p:spPr>
          <a:xfrm>
            <a:off x="1295170" y="5622060"/>
            <a:ext cx="2502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ijaya"/>
              </a:rPr>
              <a:t>(1)+(2)+(3)</a:t>
            </a:r>
            <a:r>
              <a:rPr lang="zh-CN" altLang="en-US" dirty="0">
                <a:solidFill>
                  <a:srgbClr val="000000"/>
                </a:solidFill>
                <a:latin typeface="瀹嬩綋"/>
              </a:rPr>
              <a:t>可得：</a:t>
            </a:r>
            <a:endParaRPr lang="zh-CN" altLang="en-US" b="0" i="0" dirty="0">
              <a:solidFill>
                <a:srgbClr val="000000"/>
              </a:solidFill>
              <a:effectLst/>
              <a:latin typeface="瀹嬩綋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438275" y="3556000"/>
          <a:ext cx="4533900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6" imgW="69494400" imgH="29260800" progId="Equation.DSMT4">
                  <p:embed/>
                </p:oleObj>
              </mc:Choice>
              <mc:Fallback>
                <p:oleObj name="Equation" r:id="rId6" imgW="69494400" imgH="2926080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38275" y="3556000"/>
                        <a:ext cx="4533900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2749550" y="6029325"/>
          <a:ext cx="32226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8" imgW="49377600" imgH="9448800" progId="Equation.DSMT4">
                  <p:embed/>
                </p:oleObj>
              </mc:Choice>
              <mc:Fallback>
                <p:oleObj name="Equation" r:id="rId8" imgW="49377600" imgH="944880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49550" y="6029325"/>
                        <a:ext cx="322262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49129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5" grpId="0" animBg="1"/>
      <p:bldP spid="17" grpId="0" animBg="1" autoUpdateAnimBg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04060" y="4378349"/>
            <a:ext cx="3531208" cy="1837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06686" y="3868709"/>
            <a:ext cx="899750" cy="36933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证明：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403560" y="3929039"/>
          <a:ext cx="2323548" cy="175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3" imgW="38709600" imgH="29260800" progId="Equation.DSMT4">
                  <p:embed/>
                </p:oleObj>
              </mc:Choice>
              <mc:Fallback>
                <p:oleObj name="Equation" r:id="rId3" imgW="38709600" imgH="29260800" progId="Equation.DSMT4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560" y="3929039"/>
                        <a:ext cx="2323548" cy="1758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1043510" y="5780088"/>
          <a:ext cx="26892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5" imgW="44805600" imgH="9448800" progId="Equation.DSMT4">
                  <p:embed/>
                </p:oleObj>
              </mc:Choice>
              <mc:Fallback>
                <p:oleObj name="Equation" r:id="rId5" imgW="44805600" imgH="9448800" progId="Equation.DSMT4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510" y="5780088"/>
                        <a:ext cx="268922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078968" y="4411382"/>
          <a:ext cx="3312261" cy="175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Equation" r:id="rId7" imgW="55168800" imgH="29260800" progId="Equation.DSMT4">
                  <p:embed/>
                </p:oleObj>
              </mc:Choice>
              <mc:Fallback>
                <p:oleObj name="Equation" r:id="rId7" imgW="55168800" imgH="29260800" progId="Equation.DSMT4">
                  <p:embed/>
                  <p:pic>
                    <p:nvPicPr>
                      <p:cNvPr id="24" name="对象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78968" y="4411382"/>
                        <a:ext cx="3312261" cy="175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右箭头 10"/>
          <p:cNvSpPr/>
          <p:nvPr/>
        </p:nvSpPr>
        <p:spPr>
          <a:xfrm>
            <a:off x="4116447" y="4808219"/>
            <a:ext cx="607177" cy="310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04060" y="4018299"/>
            <a:ext cx="353120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△→</a:t>
            </a:r>
            <a:r>
              <a:rPr lang="en-US" altLang="zh-CN" b="1" dirty="0"/>
              <a:t>Y </a:t>
            </a:r>
            <a:r>
              <a:rPr lang="zh-CN" altLang="en-US" b="1" dirty="0"/>
              <a:t>等效变换：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530" y="1268641"/>
            <a:ext cx="2503101" cy="18294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0090" y="1229030"/>
            <a:ext cx="2448340" cy="183992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60901" y="309812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 Y</a:t>
            </a:r>
            <a:r>
              <a:rPr lang="zh-CN" altLang="en-US" dirty="0"/>
              <a:t>形联结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580140" y="309812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△形联结</a:t>
            </a:r>
          </a:p>
        </p:txBody>
      </p:sp>
      <p:sp>
        <p:nvSpPr>
          <p:cNvPr id="25" name="左右箭头 24"/>
          <p:cNvSpPr/>
          <p:nvPr/>
        </p:nvSpPr>
        <p:spPr>
          <a:xfrm>
            <a:off x="3915285" y="1893047"/>
            <a:ext cx="1080150" cy="3461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32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000937" y="4981483"/>
            <a:ext cx="2811513" cy="1837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364110" y="1124680"/>
            <a:ext cx="3531208" cy="1837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9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06686" y="615040"/>
            <a:ext cx="899750" cy="36933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证明：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439018" y="1157713"/>
          <a:ext cx="3312261" cy="175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Equation" r:id="rId4" imgW="55168800" imgH="29260800" progId="Equation.DSMT4">
                  <p:embed/>
                </p:oleObj>
              </mc:Choice>
              <mc:Fallback>
                <p:oleObj name="Equation" r:id="rId4" imgW="55168800" imgH="29260800" progId="Equation.DSMT4">
                  <p:embed/>
                  <p:pic>
                    <p:nvPicPr>
                      <p:cNvPr id="24" name="对象 2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9018" y="1157713"/>
                        <a:ext cx="3312261" cy="175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811213" y="3477348"/>
          <a:ext cx="7545387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Equation" r:id="rId6" imgW="125577600" imgH="15849600" progId="Equation.DSMT4">
                  <p:embed/>
                </p:oleObj>
              </mc:Choice>
              <mc:Fallback>
                <p:oleObj name="Equation" r:id="rId6" imgW="125577600" imgH="15849600" progId="Equation.DSMT4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213" y="3477348"/>
                        <a:ext cx="7545387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927706" y="5131535"/>
          <a:ext cx="3094038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8" imgW="51511200" imgH="27736800" progId="Equation.DSMT4">
                  <p:embed/>
                </p:oleObj>
              </mc:Choice>
              <mc:Fallback>
                <p:oleObj name="Equation" r:id="rId8" imgW="51511200" imgH="27736800" progId="Equation.DSMT4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7706" y="5131535"/>
                        <a:ext cx="3094038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右箭头 27"/>
          <p:cNvSpPr/>
          <p:nvPr/>
        </p:nvSpPr>
        <p:spPr>
          <a:xfrm>
            <a:off x="4224665" y="5778810"/>
            <a:ext cx="607177" cy="310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309535" y="5003157"/>
          <a:ext cx="1464814" cy="1790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10" imgW="24384000" imgH="29870400" progId="Equation.DSMT4">
                  <p:embed/>
                </p:oleObj>
              </mc:Choice>
              <mc:Fallback>
                <p:oleObj name="Equation" r:id="rId10" imgW="24384000" imgH="2987040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09535" y="5003157"/>
                        <a:ext cx="1464814" cy="1790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64110" y="764630"/>
            <a:ext cx="353120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△→</a:t>
            </a:r>
            <a:r>
              <a:rPr lang="en-US" altLang="zh-CN" b="1" dirty="0"/>
              <a:t>Y </a:t>
            </a:r>
            <a:r>
              <a:rPr lang="zh-CN" altLang="en-US" b="1" dirty="0"/>
              <a:t>等效变换：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000937" y="4612151"/>
            <a:ext cx="28115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Y</a:t>
            </a:r>
            <a:r>
              <a:rPr lang="zh-CN" altLang="en-US" b="1" dirty="0"/>
              <a:t>→△</a:t>
            </a:r>
            <a:r>
              <a:rPr lang="en-US" altLang="zh-CN" b="1" dirty="0"/>
              <a:t> </a:t>
            </a:r>
            <a:r>
              <a:rPr lang="zh-CN" altLang="en-US" b="1" dirty="0"/>
              <a:t>等效变换：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1" y="1045689"/>
            <a:ext cx="2503101" cy="18294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3826" y="1052670"/>
            <a:ext cx="2448340" cy="183992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91962" y="287517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 Y</a:t>
            </a:r>
            <a:r>
              <a:rPr lang="zh-CN" altLang="en-US" dirty="0"/>
              <a:t>形联结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700722" y="287517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△形联结</a:t>
            </a:r>
          </a:p>
        </p:txBody>
      </p:sp>
      <p:sp>
        <p:nvSpPr>
          <p:cNvPr id="25" name="左右箭头 24"/>
          <p:cNvSpPr/>
          <p:nvPr/>
        </p:nvSpPr>
        <p:spPr>
          <a:xfrm>
            <a:off x="2196632" y="1603487"/>
            <a:ext cx="615299" cy="2412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20" y="553347"/>
            <a:ext cx="2503101" cy="182948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80" y="603919"/>
            <a:ext cx="2448340" cy="18399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88891" y="2382831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 Y</a:t>
            </a:r>
            <a:r>
              <a:rPr lang="zh-CN" altLang="en-US" dirty="0"/>
              <a:t>形联结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508130" y="238283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△形联结</a:t>
            </a:r>
          </a:p>
        </p:txBody>
      </p:sp>
      <p:sp>
        <p:nvSpPr>
          <p:cNvPr id="21" name="左右箭头 20"/>
          <p:cNvSpPr/>
          <p:nvPr/>
        </p:nvSpPr>
        <p:spPr>
          <a:xfrm>
            <a:off x="3843275" y="1177753"/>
            <a:ext cx="1080150" cy="3461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35523" y="3563738"/>
            <a:ext cx="3022302" cy="22770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425786" y="3555672"/>
          <a:ext cx="1452054" cy="2172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6" imgW="19507200" imgH="29260800" progId="Equation.DSMT4">
                  <p:embed/>
                </p:oleObj>
              </mc:Choice>
              <mc:Fallback>
                <p:oleObj name="Equation" r:id="rId6" imgW="19507200" imgH="2926080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25786" y="3555672"/>
                        <a:ext cx="1452054" cy="2172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1135523" y="3203689"/>
            <a:ext cx="302230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△→</a:t>
            </a:r>
            <a:r>
              <a:rPr lang="en-US" altLang="zh-CN" b="1" dirty="0"/>
              <a:t>Y </a:t>
            </a:r>
            <a:r>
              <a:rPr lang="zh-CN" altLang="en-US" b="1" dirty="0"/>
              <a:t>等效变换：</a:t>
            </a:r>
          </a:p>
        </p:txBody>
      </p:sp>
      <p:sp>
        <p:nvSpPr>
          <p:cNvPr id="26" name="矩形 25"/>
          <p:cNvSpPr/>
          <p:nvPr/>
        </p:nvSpPr>
        <p:spPr>
          <a:xfrm>
            <a:off x="5008099" y="3573020"/>
            <a:ext cx="3026047" cy="22770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5316697" y="3594695"/>
          <a:ext cx="1815496" cy="221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8" imgW="24384000" imgH="29870400" progId="Equation.DSMT4">
                  <p:embed/>
                </p:oleObj>
              </mc:Choice>
              <mc:Fallback>
                <p:oleObj name="Equation" r:id="rId8" imgW="24384000" imgH="29870400" progId="Equation.DSMT4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6697" y="3594695"/>
                        <a:ext cx="1815496" cy="221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5008099" y="3203689"/>
            <a:ext cx="302604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Y</a:t>
            </a:r>
            <a:r>
              <a:rPr lang="zh-CN" altLang="en-US" b="1" dirty="0"/>
              <a:t>→△</a:t>
            </a:r>
            <a:r>
              <a:rPr lang="en-US" altLang="zh-CN" b="1" dirty="0"/>
              <a:t> </a:t>
            </a:r>
            <a:r>
              <a:rPr lang="zh-CN" altLang="en-US" b="1" dirty="0"/>
              <a:t>等效变换：</a:t>
            </a:r>
          </a:p>
        </p:txBody>
      </p:sp>
    </p:spTree>
  </p:cSld>
  <p:clrMapOvr>
    <a:masterClrMapping/>
  </p:clrMapOvr>
  <p:transition spd="med"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788030" y="3305353"/>
            <a:ext cx="3465326" cy="3820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06417" y="3305353"/>
            <a:ext cx="3465326" cy="3820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788030" y="3676548"/>
            <a:ext cx="3465326" cy="28380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06417" y="3687391"/>
            <a:ext cx="3465326" cy="28380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9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>
          <a:xfrm>
            <a:off x="623888" y="600518"/>
            <a:ext cx="5820372" cy="452152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algn="just" eaLnBrk="1" hangingPunct="1">
              <a:buFont typeface="Wingdings 2" panose="05020102010507070707" pitchFamily="18" charset="2"/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电阻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形联结和△形联结的等效变换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30" y="1072702"/>
            <a:ext cx="2503101" cy="18294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90" y="1123274"/>
            <a:ext cx="2448340" cy="1839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60901" y="290218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 Y</a:t>
            </a:r>
            <a:r>
              <a:rPr lang="zh-CN" altLang="en-US" dirty="0"/>
              <a:t>形联结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80140" y="2902186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△形联结</a:t>
            </a:r>
          </a:p>
        </p:txBody>
      </p:sp>
      <p:sp>
        <p:nvSpPr>
          <p:cNvPr id="5" name="左右箭头 4"/>
          <p:cNvSpPr/>
          <p:nvPr/>
        </p:nvSpPr>
        <p:spPr>
          <a:xfrm>
            <a:off x="3915285" y="1697108"/>
            <a:ext cx="1080150" cy="3461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787400" y="3346148"/>
          <a:ext cx="3303588" cy="313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Equation" r:id="rId6" imgW="50596800" imgH="48158400" progId="Equation.DSMT4">
                  <p:embed/>
                </p:oleObj>
              </mc:Choice>
              <mc:Fallback>
                <p:oleObj name="Equation" r:id="rId6" imgW="50596800" imgH="48158400" progId="Equation.DSMT4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400" y="3346148"/>
                        <a:ext cx="3303588" cy="313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4911725" y="3346148"/>
          <a:ext cx="3063875" cy="313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Equation" r:id="rId8" imgW="46939200" imgH="48158400" progId="Equation.DSMT4">
                  <p:embed/>
                </p:oleObj>
              </mc:Choice>
              <mc:Fallback>
                <p:oleObj name="Equation" r:id="rId8" imgW="46939200" imgH="48158400" progId="Equation.DSMT4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1725" y="3346148"/>
                        <a:ext cx="3063875" cy="313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483710" y="1442108"/>
            <a:ext cx="41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62514" y="1999164"/>
            <a:ext cx="4133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03364" y="2060810"/>
            <a:ext cx="3847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23065" y="1809461"/>
            <a:ext cx="41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08130" y="1845275"/>
            <a:ext cx="41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07388" y="2646247"/>
            <a:ext cx="41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530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90" y="620610"/>
            <a:ext cx="7845032" cy="252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5000"/>
              </a:lnSpc>
              <a:buNone/>
              <a:defRPr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电路的作用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 </a:t>
            </a: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电能传输、分配与转换：电力系统中的输电线路；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传送和处理信号：电话线路；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测量电路：万用表；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存储信息：计算机的存储电路；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33122" name="Picture 2" descr="https://gimg2.baidu.com/image_search/src=http%3A%2F%2Fi03.c.aliimg.com%2Fimg%2Fibank%2F2013%2F026%2F864%2F941468620_28371377.jpg&amp;refer=http%3A%2F%2Fi03.c.aliimg.com&amp;app=2002&amp;size=f9999,10000&amp;q=a80&amp;n=0&amp;g=0n&amp;fmt=jpeg?sec=1633521843&amp;t=a489f8d35fd03ae2acb2b6d12a3b94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2237086"/>
            <a:ext cx="8686668" cy="456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5244035" y="3305354"/>
            <a:ext cx="2664370" cy="274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62422" y="3305354"/>
            <a:ext cx="2497393" cy="274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244035" y="3566208"/>
            <a:ext cx="2664370" cy="19579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62422" y="3579369"/>
            <a:ext cx="2497393" cy="19448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9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>
          <a:xfrm>
            <a:off x="623888" y="600518"/>
            <a:ext cx="5820372" cy="452152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algn="just" eaLnBrk="1" hangingPunct="1">
              <a:buFont typeface="Wingdings 2" panose="05020102010507070707" pitchFamily="18" charset="2"/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电阻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形联结和△形联结的等效变换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30" y="1072702"/>
            <a:ext cx="2503101" cy="18294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90" y="1123274"/>
            <a:ext cx="2448340" cy="1839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60901" y="290218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 Y</a:t>
            </a:r>
            <a:r>
              <a:rPr lang="zh-CN" altLang="en-US" dirty="0"/>
              <a:t>形联结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80140" y="2902186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△形联结</a:t>
            </a:r>
          </a:p>
        </p:txBody>
      </p:sp>
      <p:sp>
        <p:nvSpPr>
          <p:cNvPr id="5" name="左右箭头 4"/>
          <p:cNvSpPr/>
          <p:nvPr/>
        </p:nvSpPr>
        <p:spPr>
          <a:xfrm>
            <a:off x="3915285" y="1697108"/>
            <a:ext cx="1080150" cy="3461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243405" y="3346149"/>
          <a:ext cx="2209557" cy="2099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Equation" r:id="rId6" imgW="50596800" imgH="48158400" progId="Equation.DSMT4">
                  <p:embed/>
                </p:oleObj>
              </mc:Choice>
              <mc:Fallback>
                <p:oleObj name="Equation" r:id="rId6" imgW="50596800" imgH="48158400" progId="Equation.DSMT4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3405" y="3346149"/>
                        <a:ext cx="2209557" cy="2099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367731" y="3346148"/>
          <a:ext cx="2049230" cy="2099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Equation" r:id="rId8" imgW="46939200" imgH="48158400" progId="Equation.DSMT4">
                  <p:embed/>
                </p:oleObj>
              </mc:Choice>
              <mc:Fallback>
                <p:oleObj name="Equation" r:id="rId8" imgW="46939200" imgH="48158400" progId="Equation.DSMT4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67731" y="3346148"/>
                        <a:ext cx="2049230" cy="2099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483710" y="1442108"/>
            <a:ext cx="41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62514" y="1999164"/>
            <a:ext cx="4133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03364" y="2060810"/>
            <a:ext cx="3847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23065" y="1809461"/>
            <a:ext cx="41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08130" y="1845275"/>
            <a:ext cx="41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07388" y="2646247"/>
            <a:ext cx="41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1135063" y="5734050"/>
          <a:ext cx="25050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Equation" r:id="rId10" imgW="41757600" imgH="10972800" progId="Equation.DSMT4">
                  <p:embed/>
                </p:oleObj>
              </mc:Choice>
              <mc:Fallback>
                <p:oleObj name="Equation" r:id="rId10" imgW="41757600" imgH="1097280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35063" y="5734050"/>
                        <a:ext cx="25050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5257687" y="5785056"/>
          <a:ext cx="257810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Equation" r:id="rId12" imgW="42976800" imgH="15240000" progId="Equation.DSMT4">
                  <p:embed/>
                </p:oleObj>
              </mc:Choice>
              <mc:Fallback>
                <p:oleObj name="Equation" r:id="rId12" imgW="42976800" imgH="15240000" progId="Equation.DSMT4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57687" y="5785056"/>
                        <a:ext cx="2578100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36231E-1A81-DEB8-F5DF-23046A93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80" y="1829249"/>
            <a:ext cx="3528490" cy="2850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61CF28-E788-BEFB-C16E-DE9A8FDDD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60" y="908650"/>
            <a:ext cx="6217369" cy="395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30B5E5-F70E-C6CA-7EC5-7DB4219B7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40" y="1916790"/>
            <a:ext cx="3096428" cy="26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927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075E74-6AE7-11A9-CD5E-95672235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0" y="1052670"/>
            <a:ext cx="7921100" cy="48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41232"/>
      </p:ext>
    </p:extLst>
  </p:cSld>
  <p:clrMapOvr>
    <a:masterClrMapping/>
  </p:clrMapOvr>
  <p:transition spd="med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011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011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011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07380" y="577191"/>
            <a:ext cx="8890000" cy="646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6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1.5  </a:t>
            </a:r>
            <a:r>
              <a:rPr lang="zh-CN" altLang="en-US" sz="3600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独立电源元件 </a:t>
            </a:r>
            <a:r>
              <a:rPr lang="en-US" altLang="zh-CN" sz="3600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(Independent Source)</a:t>
            </a:r>
            <a:endParaRPr lang="zh-CN" altLang="en-US" sz="3600" dirty="0"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95300" y="1628750"/>
            <a:ext cx="8356600" cy="424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indent="44323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285750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3048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32385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34290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43434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4800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5257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47675" indent="-447675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电源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：将其他形式的能量转换为电能的装置和设备。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47675" indent="-447675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独立电源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：其外部特性由电源本身的参数决定，而不受电源之外的其他参数控制。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47675" indent="-447675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直流电源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：干电池、蓄电池、直流发电机、直流稳压电源、直流稳流电源等。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47675" indent="-447675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交流电源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：交流发电机、交流稳压电源、信号发生器等。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47675" indent="-447675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电压源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：端电压不随外部电路变化；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47675" indent="-447675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电流源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：电流不随外部电路变化；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011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011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011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27000" y="451515"/>
            <a:ext cx="8890000" cy="646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6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1.5  </a:t>
            </a:r>
            <a:r>
              <a:rPr lang="zh-CN" altLang="en-US" sz="3600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独立电源元件 </a:t>
            </a:r>
            <a:r>
              <a:rPr lang="en-US" altLang="zh-CN" sz="3600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(Independent Source)</a:t>
            </a:r>
            <a:endParaRPr lang="zh-CN" altLang="en-US" sz="3600" dirty="0"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95300" y="2673350"/>
            <a:ext cx="839730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indent="44323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285750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3048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32385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34290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43434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4800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5257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端电压为：恒定值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直流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或按照某种给定的规律变化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(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交流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，其值与流过它的电流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无关。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81050" y="4327785"/>
            <a:ext cx="2144713" cy="97472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电路符号</a:t>
            </a:r>
            <a:endParaRPr lang="en-US" altLang="zh-CN" sz="2400" b="1">
              <a:solidFill>
                <a:srgbClr val="8C0F02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注意方向</a:t>
            </a:r>
            <a:r>
              <a:rPr lang="en-US" altLang="zh-CN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55625" y="1233488"/>
            <a:ext cx="5373688" cy="5222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1.5.1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理想电压源 和 理想电流源</a:t>
            </a:r>
            <a:endParaRPr kumimoji="1" lang="en-US" altLang="zh-CN" sz="2800" b="1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63563" y="2033588"/>
            <a:ext cx="2855912" cy="523875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、理想电压源</a:t>
            </a:r>
          </a:p>
        </p:txBody>
      </p:sp>
      <p:pic>
        <p:nvPicPr>
          <p:cNvPr id="1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3861060"/>
            <a:ext cx="2411413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3889635"/>
            <a:ext cx="147796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160713" y="6135948"/>
            <a:ext cx="5065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000" b="1"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</a:rPr>
              <a:t>a</a:t>
            </a:r>
            <a:r>
              <a:rPr lang="zh-CN" altLang="zh-CN" sz="2000" b="1">
                <a:latin typeface="Times New Roman" panose="02020603050405020304" pitchFamily="18" charset="0"/>
              </a:rPr>
              <a:t>）直流电压源</a:t>
            </a:r>
            <a:r>
              <a:rPr lang="en-US" altLang="zh-CN" sz="2000" b="1">
                <a:latin typeface="Times New Roman" panose="02020603050405020304" pitchFamily="18" charset="0"/>
              </a:rPr>
              <a:t>       </a:t>
            </a:r>
            <a:r>
              <a:rPr lang="zh-CN" altLang="zh-CN" sz="2000" b="1"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zh-CN" sz="2000" b="1">
                <a:latin typeface="Times New Roman" panose="02020603050405020304" pitchFamily="18" charset="0"/>
              </a:rPr>
              <a:t>）一般电压源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utoUpdateAnimBg="0"/>
      <p:bldP spid="11" grpId="0" animBg="1" autoUpdateAnimBg="0"/>
      <p:bldP spid="12" grpId="0" animBg="1"/>
      <p:bldP spid="13" grpId="0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1139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1140" name="Rectangle 14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91141" name="Rectangle 16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214313" y="958850"/>
            <a:ext cx="52149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  （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）电源两端电压由电源本身决定，与外电路无关；与流经它的电流方向、大小无关。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214313" y="2214563"/>
            <a:ext cx="5214937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   （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）通过电压源的电流由电源及外电路共同决定，根据其电流方向的不同，电压源可能吸收或发出功率</a:t>
            </a: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28625" y="519113"/>
            <a:ext cx="4857750" cy="46196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仿宋_GB2312" pitchFamily="49" charset="-122"/>
              </a:rPr>
              <a:t>理想电压源的电压、电流关系</a:t>
            </a:r>
            <a:endParaRPr lang="en-US" altLang="zh-CN" sz="2400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0" name="Group 5"/>
          <p:cNvGrpSpPr/>
          <p:nvPr/>
        </p:nvGrpSpPr>
        <p:grpSpPr bwMode="auto">
          <a:xfrm>
            <a:off x="5797550" y="931863"/>
            <a:ext cx="2954338" cy="2449512"/>
            <a:chOff x="3651" y="391"/>
            <a:chExt cx="1861" cy="1543"/>
          </a:xfrm>
        </p:grpSpPr>
        <p:graphicFrame>
          <p:nvGraphicFramePr>
            <p:cNvPr id="91161" name="Object 11"/>
            <p:cNvGraphicFramePr>
              <a:graphicFrameLocks noChangeAspect="1"/>
            </p:cNvGraphicFramePr>
            <p:nvPr/>
          </p:nvGraphicFramePr>
          <p:xfrm>
            <a:off x="4403" y="844"/>
            <a:ext cx="220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4" name="Equation" r:id="rId4" imgW="149225" imgH="155575" progId="Equation.DSMT4">
                    <p:embed/>
                  </p:oleObj>
                </mc:Choice>
                <mc:Fallback>
                  <p:oleObj name="Equation" r:id="rId4" imgW="149225" imgH="155575" progId="Equation.DSMT4">
                    <p:embed/>
                    <p:pic>
                      <p:nvPicPr>
                        <p:cNvPr id="9116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3" y="844"/>
                          <a:ext cx="220" cy="27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162" name="Line 6"/>
            <p:cNvSpPr>
              <a:spLocks noChangeShapeType="1"/>
            </p:cNvSpPr>
            <p:nvPr/>
          </p:nvSpPr>
          <p:spPr bwMode="auto">
            <a:xfrm>
              <a:off x="3651" y="1525"/>
              <a:ext cx="154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1163" name="Line 7"/>
            <p:cNvSpPr>
              <a:spLocks noChangeShapeType="1"/>
            </p:cNvSpPr>
            <p:nvPr/>
          </p:nvSpPr>
          <p:spPr bwMode="auto">
            <a:xfrm>
              <a:off x="4332" y="527"/>
              <a:ext cx="0" cy="14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1164" name="Line 8"/>
            <p:cNvSpPr>
              <a:spLocks noChangeShapeType="1"/>
            </p:cNvSpPr>
            <p:nvPr/>
          </p:nvSpPr>
          <p:spPr bwMode="auto">
            <a:xfrm flipV="1">
              <a:off x="3696" y="1117"/>
              <a:ext cx="131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1165" name="Text Box 9"/>
            <p:cNvSpPr txBox="1">
              <a:spLocks noChangeArrowheads="1"/>
            </p:cNvSpPr>
            <p:nvPr/>
          </p:nvSpPr>
          <p:spPr bwMode="auto">
            <a:xfrm>
              <a:off x="4377" y="391"/>
              <a:ext cx="27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</a:p>
          </p:txBody>
        </p:sp>
        <p:sp>
          <p:nvSpPr>
            <p:cNvPr id="91166" name="Text Box 10"/>
            <p:cNvSpPr txBox="1">
              <a:spLocks noChangeArrowheads="1"/>
            </p:cNvSpPr>
            <p:nvPr/>
          </p:nvSpPr>
          <p:spPr bwMode="auto">
            <a:xfrm>
              <a:off x="5239" y="1389"/>
              <a:ext cx="27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</p:grpSp>
      <p:sp>
        <p:nvSpPr>
          <p:cNvPr id="27" name="AutoShape 12" descr="羊皮纸"/>
          <p:cNvSpPr>
            <a:spLocks noChangeArrowheads="1"/>
          </p:cNvSpPr>
          <p:nvPr/>
        </p:nvSpPr>
        <p:spPr bwMode="auto">
          <a:xfrm>
            <a:off x="6858000" y="214313"/>
            <a:ext cx="2016125" cy="576262"/>
          </a:xfrm>
          <a:prstGeom prst="wedgeRoundRectCallout">
            <a:avLst>
              <a:gd name="adj1" fmla="val -41894"/>
              <a:gd name="adj2" fmla="val 90495"/>
              <a:gd name="adj3" fmla="val 1666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伏安特性</a:t>
            </a:r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423863" y="3629025"/>
            <a:ext cx="6477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例</a:t>
            </a:r>
          </a:p>
        </p:txBody>
      </p:sp>
      <p:grpSp>
        <p:nvGrpSpPr>
          <p:cNvPr id="29" name="Group 14"/>
          <p:cNvGrpSpPr/>
          <p:nvPr/>
        </p:nvGrpSpPr>
        <p:grpSpPr bwMode="auto">
          <a:xfrm>
            <a:off x="1071563" y="3500438"/>
            <a:ext cx="2520950" cy="2447925"/>
            <a:chOff x="249" y="2296"/>
            <a:chExt cx="1588" cy="1542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249" y="3022"/>
              <a:ext cx="453" cy="453"/>
            </a:xfrm>
            <a:prstGeom prst="ellipse">
              <a:avLst/>
            </a:prstGeom>
            <a:solidFill>
              <a:schemeClr val="accent1"/>
            </a:solidFill>
            <a:ln w="50800" algn="ctr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31" name="Rectangle 16"/>
            <p:cNvSpPr>
              <a:spLocks noChangeArrowheads="1"/>
            </p:cNvSpPr>
            <p:nvPr/>
          </p:nvSpPr>
          <p:spPr bwMode="auto">
            <a:xfrm>
              <a:off x="476" y="2704"/>
              <a:ext cx="998" cy="1134"/>
            </a:xfrm>
            <a:prstGeom prst="rect">
              <a:avLst/>
            </a:prstGeom>
            <a:noFill/>
            <a:ln w="38100" algn="ctr">
              <a:solidFill>
                <a:schemeClr val="bg2">
                  <a:lumMod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32" name="Rectangle 17"/>
            <p:cNvSpPr>
              <a:spLocks noChangeArrowheads="1"/>
            </p:cNvSpPr>
            <p:nvPr/>
          </p:nvSpPr>
          <p:spPr bwMode="auto">
            <a:xfrm>
              <a:off x="1383" y="3022"/>
              <a:ext cx="182" cy="4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9525" algn="ctr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91155" name="AutoShape 18"/>
            <p:cNvSpPr>
              <a:spLocks noChangeArrowheads="1"/>
            </p:cNvSpPr>
            <p:nvPr/>
          </p:nvSpPr>
          <p:spPr bwMode="auto">
            <a:xfrm>
              <a:off x="748" y="2568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91156" name="Text Box 19"/>
            <p:cNvSpPr txBox="1">
              <a:spLocks noChangeArrowheads="1"/>
            </p:cNvSpPr>
            <p:nvPr/>
          </p:nvSpPr>
          <p:spPr bwMode="auto">
            <a:xfrm>
              <a:off x="1565" y="3022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</a:p>
          </p:txBody>
        </p:sp>
        <p:sp>
          <p:nvSpPr>
            <p:cNvPr id="91157" name="Text Box 20"/>
            <p:cNvSpPr txBox="1">
              <a:spLocks noChangeArrowheads="1"/>
            </p:cNvSpPr>
            <p:nvPr/>
          </p:nvSpPr>
          <p:spPr bwMode="auto">
            <a:xfrm>
              <a:off x="1247" y="2296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  <p:sp>
          <p:nvSpPr>
            <p:cNvPr id="91158" name="Text Box 21"/>
            <p:cNvSpPr txBox="1">
              <a:spLocks noChangeArrowheads="1"/>
            </p:cNvSpPr>
            <p:nvPr/>
          </p:nvSpPr>
          <p:spPr bwMode="auto">
            <a:xfrm>
              <a:off x="612" y="3385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</a:p>
          </p:txBody>
        </p:sp>
        <p:sp>
          <p:nvSpPr>
            <p:cNvPr id="91159" name="Text Box 22"/>
            <p:cNvSpPr txBox="1">
              <a:spLocks noChangeArrowheads="1"/>
            </p:cNvSpPr>
            <p:nvPr/>
          </p:nvSpPr>
          <p:spPr bwMode="auto">
            <a:xfrm>
              <a:off x="612" y="2750"/>
              <a:ext cx="2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</a:p>
          </p:txBody>
        </p:sp>
        <p:graphicFrame>
          <p:nvGraphicFramePr>
            <p:cNvPr id="91160" name="Object 23"/>
            <p:cNvGraphicFramePr>
              <a:graphicFrameLocks noChangeAspect="1"/>
            </p:cNvGraphicFramePr>
            <p:nvPr/>
          </p:nvGraphicFramePr>
          <p:xfrm>
            <a:off x="721" y="3074"/>
            <a:ext cx="325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5" name="Equation" r:id="rId7" imgW="52070" imgH="84455" progId="Equation.DSMT4">
                    <p:embed/>
                  </p:oleObj>
                </mc:Choice>
                <mc:Fallback>
                  <p:oleObj name="Equation" r:id="rId7" imgW="52070" imgH="84455" progId="Equation.DSMT4">
                    <p:embed/>
                    <p:pic>
                      <p:nvPicPr>
                        <p:cNvPr id="9116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" y="3074"/>
                          <a:ext cx="325" cy="40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AutoShape 24" descr="羊皮纸"/>
          <p:cNvSpPr>
            <a:spLocks noChangeArrowheads="1"/>
          </p:cNvSpPr>
          <p:nvPr/>
        </p:nvSpPr>
        <p:spPr bwMode="auto">
          <a:xfrm rot="-171208">
            <a:off x="3227388" y="5965825"/>
            <a:ext cx="1474787" cy="546100"/>
          </a:xfrm>
          <a:prstGeom prst="wedgeRoundRectCallout">
            <a:avLst>
              <a:gd name="adj1" fmla="val -56787"/>
              <a:gd name="adj2" fmla="val -124171"/>
              <a:gd name="adj3" fmla="val 1666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外电路</a:t>
            </a:r>
          </a:p>
        </p:txBody>
      </p:sp>
      <p:graphicFrame>
        <p:nvGraphicFramePr>
          <p:cNvPr id="40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584130"/>
              </p:ext>
            </p:extLst>
          </p:nvPr>
        </p:nvGraphicFramePr>
        <p:xfrm>
          <a:off x="5256213" y="4025902"/>
          <a:ext cx="1508125" cy="112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Equation" r:id="rId9" imgW="207645" imgH="194310" progId="Equation.DSMT4">
                  <p:embed/>
                </p:oleObj>
              </mc:Choice>
              <mc:Fallback>
                <p:oleObj name="Equation" r:id="rId9" imgW="207645" imgH="194310" progId="Equation.DSMT4">
                  <p:embed/>
                  <p:pic>
                    <p:nvPicPr>
                      <p:cNvPr id="4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6213" y="4025902"/>
                        <a:ext cx="1508125" cy="1127123"/>
                      </a:xfrm>
                      <a:prstGeom prst="rect">
                        <a:avLst/>
                      </a:prstGeom>
                      <a:solidFill>
                        <a:srgbClr val="FFFFC2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4865688" y="5429250"/>
            <a:ext cx="3529012" cy="519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电压源不能短路！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70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770" decel="100000"/>
                                        <p:tgtEl>
                                          <p:spTgt spid="2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8" dur="77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0" dur="77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  <p:bldP spid="18" grpId="0" autoUpdateAnimBg="0"/>
      <p:bldP spid="19" grpId="0" animBg="1" autoUpdateAnimBg="0"/>
      <p:bldP spid="27" grpId="0" animBg="1"/>
      <p:bldP spid="28" grpId="0" animBg="1"/>
      <p:bldP spid="39" grpId="0" animBg="1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2163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216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2165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6326" name="矩形 2"/>
          <p:cNvSpPr>
            <a:spLocks noChangeArrowheads="1"/>
          </p:cNvSpPr>
          <p:nvPr/>
        </p:nvSpPr>
        <p:spPr bwMode="auto">
          <a:xfrm>
            <a:off x="565150" y="512763"/>
            <a:ext cx="785018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39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由理想电压源的特点可知，其两端电压</a:t>
            </a:r>
            <a:r>
              <a:rPr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U</a:t>
            </a:r>
            <a:r>
              <a:rPr lang="en-US" altLang="zh-CN" sz="2800" b="1" baseline="-25000"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zh-CN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为定值，不随端口电流</a:t>
            </a:r>
            <a:r>
              <a:rPr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zh-CN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改变，所以，</a:t>
            </a:r>
            <a:r>
              <a:rPr lang="zh-CN" altLang="zh-CN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电压源与任何二端元件并联，都可以等效为电压源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708275"/>
            <a:ext cx="7777162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8" name="矩形 7"/>
          <p:cNvSpPr>
            <a:spLocks noChangeArrowheads="1"/>
          </p:cNvSpPr>
          <p:nvPr/>
        </p:nvSpPr>
        <p:spPr bwMode="auto">
          <a:xfrm>
            <a:off x="363538" y="5599113"/>
            <a:ext cx="8558212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注意：等效只对虚框外的电路而言，虚框内的电路是不等效的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6" grpId="0"/>
      <p:bldP spid="563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318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3188" name="Rectangle 14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93189" name="Rectangle 16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92238" y="3608388"/>
            <a:ext cx="2144712" cy="97472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电路符号</a:t>
            </a:r>
            <a:endParaRPr lang="en-US" altLang="zh-CN" sz="2400" b="1">
              <a:solidFill>
                <a:srgbClr val="8C0F02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注意方向</a:t>
            </a:r>
            <a:r>
              <a:rPr lang="en-US" altLang="zh-CN" sz="2400" b="1">
                <a:solidFill>
                  <a:srgbClr val="8C0F02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95300" y="657225"/>
            <a:ext cx="2855913" cy="522288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、理想电流源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2647950" y="1587500"/>
            <a:ext cx="6072188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其输出电流为一定值</a:t>
            </a:r>
            <a:r>
              <a:rPr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或一定的时间函数</a:t>
            </a:r>
            <a:r>
              <a:rPr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，与它的两端电压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无关。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574675" y="1700213"/>
            <a:ext cx="1368425" cy="523875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定义</a:t>
            </a: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2071688" y="1933575"/>
            <a:ext cx="785812" cy="142875"/>
          </a:xfrm>
          <a:prstGeom prst="rightArrow">
            <a:avLst>
              <a:gd name="adj1" fmla="val 50000"/>
              <a:gd name="adj2" fmla="val 174447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0075"/>
            <a:ext cx="2189163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13" grpId="0" animBg="1"/>
      <p:bldP spid="17" grpId="0" autoUpdateAnimBg="0"/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421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421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4213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622300" y="1909763"/>
            <a:ext cx="47625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(1)   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电流源的输出电流由电源本身决定，与外电路无关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611188" y="3371850"/>
            <a:ext cx="4837112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AutoNum type="arabicParenBoth" startAt="2"/>
            </a:pPr>
            <a:r>
              <a:rPr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电流源两端的电压由电源及外电路共同决定，根据其电压极性的不同，电流源可能吸收或发出功率。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82613" y="784225"/>
            <a:ext cx="4852987" cy="52387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理想电流源的电压、电流关系</a:t>
            </a:r>
          </a:p>
        </p:txBody>
      </p:sp>
      <p:grpSp>
        <p:nvGrpSpPr>
          <p:cNvPr id="22" name="Group 19"/>
          <p:cNvGrpSpPr/>
          <p:nvPr/>
        </p:nvGrpSpPr>
        <p:grpSpPr bwMode="auto">
          <a:xfrm>
            <a:off x="6011863" y="1409700"/>
            <a:ext cx="2206625" cy="2870200"/>
            <a:chOff x="4150" y="2024"/>
            <a:chExt cx="1390" cy="1808"/>
          </a:xfrm>
        </p:grpSpPr>
        <p:graphicFrame>
          <p:nvGraphicFramePr>
            <p:cNvPr id="94219" name="Object 25"/>
            <p:cNvGraphicFramePr>
              <a:graphicFrameLocks noChangeAspect="1"/>
            </p:cNvGraphicFramePr>
            <p:nvPr/>
          </p:nvGraphicFramePr>
          <p:xfrm>
            <a:off x="5069" y="2871"/>
            <a:ext cx="283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4" name="Equation" r:id="rId4" imgW="110490" imgH="155575" progId="Equation.DSMT4">
                    <p:embed/>
                  </p:oleObj>
                </mc:Choice>
                <mc:Fallback>
                  <p:oleObj name="Equation" r:id="rId4" imgW="110490" imgH="155575" progId="Equation.DSMT4">
                    <p:embed/>
                    <p:pic>
                      <p:nvPicPr>
                        <p:cNvPr id="94219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9" y="2871"/>
                          <a:ext cx="283" cy="30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220" name="Line 20"/>
            <p:cNvSpPr>
              <a:spLocks noChangeShapeType="1"/>
            </p:cNvSpPr>
            <p:nvPr/>
          </p:nvSpPr>
          <p:spPr bwMode="auto">
            <a:xfrm flipV="1">
              <a:off x="4150" y="3126"/>
              <a:ext cx="12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221" name="Line 21"/>
            <p:cNvSpPr>
              <a:spLocks noChangeShapeType="1"/>
            </p:cNvSpPr>
            <p:nvPr/>
          </p:nvSpPr>
          <p:spPr bwMode="auto">
            <a:xfrm flipH="1">
              <a:off x="4558" y="2230"/>
              <a:ext cx="0" cy="15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222" name="Line 22"/>
            <p:cNvSpPr>
              <a:spLocks noChangeShapeType="1"/>
            </p:cNvSpPr>
            <p:nvPr/>
          </p:nvSpPr>
          <p:spPr bwMode="auto">
            <a:xfrm>
              <a:off x="5040" y="2385"/>
              <a:ext cx="1" cy="144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223" name="Text Box 23"/>
            <p:cNvSpPr txBox="1">
              <a:spLocks noChangeArrowheads="1"/>
            </p:cNvSpPr>
            <p:nvPr/>
          </p:nvSpPr>
          <p:spPr bwMode="auto">
            <a:xfrm>
              <a:off x="4578" y="2024"/>
              <a:ext cx="2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</a:p>
          </p:txBody>
        </p:sp>
        <p:sp>
          <p:nvSpPr>
            <p:cNvPr id="94224" name="Text Box 24"/>
            <p:cNvSpPr txBox="1">
              <a:spLocks noChangeArrowheads="1"/>
            </p:cNvSpPr>
            <p:nvPr/>
          </p:nvSpPr>
          <p:spPr bwMode="auto">
            <a:xfrm>
              <a:off x="5241" y="3058"/>
              <a:ext cx="2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</p:grpSp>
      <p:sp>
        <p:nvSpPr>
          <p:cNvPr id="29" name="AutoShape 26" descr="羊皮纸"/>
          <p:cNvSpPr>
            <a:spLocks noChangeArrowheads="1"/>
          </p:cNvSpPr>
          <p:nvPr/>
        </p:nvSpPr>
        <p:spPr bwMode="auto">
          <a:xfrm>
            <a:off x="7164388" y="517525"/>
            <a:ext cx="933450" cy="865188"/>
          </a:xfrm>
          <a:prstGeom prst="wedgeRoundRectCallout">
            <a:avLst>
              <a:gd name="adj1" fmla="val -55940"/>
              <a:gd name="adj2" fmla="val 98255"/>
              <a:gd name="adj3" fmla="val 1666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伏安特性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0" grpId="0" autoUpdateAnimBg="0"/>
      <p:bldP spid="21" grpId="0" animBg="1" autoUpdateAnimBg="0"/>
      <p:bldP spid="2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523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50825" y="260350"/>
            <a:ext cx="6477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例</a:t>
            </a:r>
          </a:p>
        </p:txBody>
      </p:sp>
      <p:sp>
        <p:nvSpPr>
          <p:cNvPr id="10" name="AutoShape 3" descr="羊皮纸"/>
          <p:cNvSpPr>
            <a:spLocks noChangeArrowheads="1"/>
          </p:cNvSpPr>
          <p:nvPr/>
        </p:nvSpPr>
        <p:spPr bwMode="auto">
          <a:xfrm rot="-171208">
            <a:off x="2987675" y="2276475"/>
            <a:ext cx="565150" cy="1352550"/>
          </a:xfrm>
          <a:prstGeom prst="wedgeRoundRectCallout">
            <a:avLst>
              <a:gd name="adj1" fmla="val -111486"/>
              <a:gd name="adj2" fmla="val -37634"/>
              <a:gd name="adj3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仿宋_GB2312" pitchFamily="49" charset="-122"/>
              </a:rPr>
              <a:t>外电路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 rot="-772628">
            <a:off x="3637375" y="1070633"/>
            <a:ext cx="865188" cy="144462"/>
          </a:xfrm>
          <a:prstGeom prst="rightArrow">
            <a:avLst>
              <a:gd name="adj1" fmla="val 50000"/>
              <a:gd name="adj2" fmla="val 149726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632157" y="1725362"/>
            <a:ext cx="865188" cy="144463"/>
          </a:xfrm>
          <a:prstGeom prst="rightArrow">
            <a:avLst>
              <a:gd name="adj1" fmla="val 50000"/>
              <a:gd name="adj2" fmla="val 149725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 rot="1047492">
            <a:off x="3654345" y="2482306"/>
            <a:ext cx="865188" cy="144463"/>
          </a:xfrm>
          <a:prstGeom prst="rightArrow">
            <a:avLst>
              <a:gd name="adj1" fmla="val 50000"/>
              <a:gd name="adj2" fmla="val 149725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329756"/>
              </p:ext>
            </p:extLst>
          </p:nvPr>
        </p:nvGraphicFramePr>
        <p:xfrm>
          <a:off x="4932363" y="1462087"/>
          <a:ext cx="3017837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Equation" r:id="rId5" imgW="570865" imgH="64770" progId="Equation.DSMT4">
                  <p:embed/>
                </p:oleObj>
              </mc:Choice>
              <mc:Fallback>
                <p:oleObj name="Equation" r:id="rId5" imgW="570865" imgH="64770" progId="Equation.DSMT4">
                  <p:embed/>
                  <p:pic>
                    <p:nvPicPr>
                      <p:cNvPr id="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462087"/>
                        <a:ext cx="3017837" cy="5984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4899025" y="2354263"/>
          <a:ext cx="3006725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Equation" r:id="rId7" imgW="583565" imgH="64770" progId="Equation.DSMT4">
                  <p:embed/>
                </p:oleObj>
              </mc:Choice>
              <mc:Fallback>
                <p:oleObj name="Equation" r:id="rId7" imgW="583565" imgH="64770" progId="Equation.DSMT4">
                  <p:embed/>
                  <p:pic>
                    <p:nvPicPr>
                      <p:cNvPr id="1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025" y="2354263"/>
                        <a:ext cx="3006725" cy="598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4211638" y="3357563"/>
            <a:ext cx="3529012" cy="5191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电流源不能开路！</a:t>
            </a:r>
          </a:p>
        </p:txBody>
      </p:sp>
      <p:grpSp>
        <p:nvGrpSpPr>
          <p:cNvPr id="17" name="Group 12"/>
          <p:cNvGrpSpPr/>
          <p:nvPr/>
        </p:nvGrpSpPr>
        <p:grpSpPr bwMode="auto">
          <a:xfrm>
            <a:off x="466725" y="908050"/>
            <a:ext cx="2520950" cy="2447925"/>
            <a:chOff x="158" y="799"/>
            <a:chExt cx="1588" cy="1542"/>
          </a:xfrm>
        </p:grpSpPr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385" y="799"/>
              <a:ext cx="998" cy="1542"/>
            </a:xfrm>
            <a:prstGeom prst="rect">
              <a:avLst/>
            </a:prstGeom>
            <a:noFill/>
            <a:ln w="38100" algn="ctr">
              <a:solidFill>
                <a:schemeClr val="bg2">
                  <a:lumMod val="2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158" y="1480"/>
              <a:ext cx="453" cy="45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 algn="ctr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292" y="1344"/>
              <a:ext cx="182" cy="4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9525" algn="ctr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95251" name="AutoShape 16"/>
            <p:cNvSpPr>
              <a:spLocks noChangeArrowheads="1"/>
            </p:cNvSpPr>
            <p:nvPr/>
          </p:nvSpPr>
          <p:spPr bwMode="auto">
            <a:xfrm rot="-5400000">
              <a:off x="45" y="1094"/>
              <a:ext cx="499" cy="91"/>
            </a:xfrm>
            <a:prstGeom prst="rightArrow">
              <a:avLst>
                <a:gd name="adj1" fmla="val 50000"/>
                <a:gd name="adj2" fmla="val 137088"/>
              </a:avLst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95252" name="Text Box 17"/>
            <p:cNvSpPr txBox="1">
              <a:spLocks noChangeArrowheads="1"/>
            </p:cNvSpPr>
            <p:nvPr/>
          </p:nvSpPr>
          <p:spPr bwMode="auto">
            <a:xfrm>
              <a:off x="1474" y="1117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</a:p>
          </p:txBody>
        </p:sp>
        <p:sp>
          <p:nvSpPr>
            <p:cNvPr id="95253" name="Text Box 18"/>
            <p:cNvSpPr txBox="1">
              <a:spLocks noChangeArrowheads="1"/>
            </p:cNvSpPr>
            <p:nvPr/>
          </p:nvSpPr>
          <p:spPr bwMode="auto">
            <a:xfrm>
              <a:off x="657" y="1525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</a:p>
          </p:txBody>
        </p:sp>
        <p:sp>
          <p:nvSpPr>
            <p:cNvPr id="95254" name="Text Box 19"/>
            <p:cNvSpPr txBox="1">
              <a:spLocks noChangeArrowheads="1"/>
            </p:cNvSpPr>
            <p:nvPr/>
          </p:nvSpPr>
          <p:spPr bwMode="auto">
            <a:xfrm>
              <a:off x="476" y="1797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</a:p>
          </p:txBody>
        </p:sp>
        <p:sp>
          <p:nvSpPr>
            <p:cNvPr id="95255" name="Text Box 20"/>
            <p:cNvSpPr txBox="1">
              <a:spLocks noChangeArrowheads="1"/>
            </p:cNvSpPr>
            <p:nvPr/>
          </p:nvSpPr>
          <p:spPr bwMode="auto">
            <a:xfrm>
              <a:off x="521" y="1162"/>
              <a:ext cx="2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3200" b="1"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</a:p>
          </p:txBody>
        </p:sp>
        <p:graphicFrame>
          <p:nvGraphicFramePr>
            <p:cNvPr id="95256" name="Object 21"/>
            <p:cNvGraphicFramePr>
              <a:graphicFrameLocks noChangeAspect="1"/>
            </p:cNvGraphicFramePr>
            <p:nvPr/>
          </p:nvGraphicFramePr>
          <p:xfrm>
            <a:off x="447" y="851"/>
            <a:ext cx="273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6" name="Equation" r:id="rId9" imgW="26035" imgH="84455" progId="Equation.DSMT4">
                    <p:embed/>
                  </p:oleObj>
                </mc:Choice>
                <mc:Fallback>
                  <p:oleObj name="Equation" r:id="rId9" imgW="26035" imgH="84455" progId="Equation.DSMT4">
                    <p:embed/>
                    <p:pic>
                      <p:nvPicPr>
                        <p:cNvPr id="95256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" y="851"/>
                          <a:ext cx="273" cy="40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158" y="1706"/>
              <a:ext cx="454" cy="0"/>
            </a:xfrm>
            <a:prstGeom prst="line">
              <a:avLst/>
            </a:prstGeom>
            <a:noFill/>
            <a:ln w="57150">
              <a:solidFill>
                <a:schemeClr val="bg2">
                  <a:lumMod val="2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 b="1"/>
            </a:p>
          </p:txBody>
        </p:sp>
      </p:grp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468313" y="4076700"/>
            <a:ext cx="2808287" cy="5048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实际电流源的产生</a:t>
            </a:r>
          </a:p>
        </p:txBody>
      </p:sp>
      <p:sp>
        <p:nvSpPr>
          <p:cNvPr id="29" name="Text Box 24"/>
          <p:cNvSpPr txBox="1">
            <a:spLocks noChangeArrowheads="1"/>
          </p:cNvSpPr>
          <p:nvPr/>
        </p:nvSpPr>
        <p:spPr bwMode="auto">
          <a:xfrm>
            <a:off x="827088" y="4724400"/>
            <a:ext cx="7848600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仿宋_GB2312" pitchFamily="49" charset="-122"/>
              </a:rPr>
              <a:t>可由稳流电子设备产生，如晶体管的集电极电流与负载无关；光电池在一定光线照射下光电池被激发产生一定值的电流等。</a:t>
            </a:r>
          </a:p>
        </p:txBody>
      </p:sp>
      <p:graphicFrame>
        <p:nvGraphicFramePr>
          <p:cNvPr id="30" name="Object 25"/>
          <p:cNvGraphicFramePr>
            <a:graphicFrameLocks noChangeAspect="1"/>
          </p:cNvGraphicFramePr>
          <p:nvPr/>
        </p:nvGraphicFramePr>
        <p:xfrm>
          <a:off x="4932363" y="642937"/>
          <a:ext cx="152241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Equation" r:id="rId11" imgW="246380" imgH="84455" progId="Equation.DSMT4">
                  <p:embed/>
                </p:oleObj>
              </mc:Choice>
              <mc:Fallback>
                <p:oleObj name="Equation" r:id="rId11" imgW="246380" imgH="84455" progId="Equation.DSMT4">
                  <p:embed/>
                  <p:pic>
                    <p:nvPicPr>
                      <p:cNvPr id="3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642937"/>
                        <a:ext cx="1522412" cy="6667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 animBg="1"/>
      <p:bldP spid="28" grpId="0" animBg="1" autoUpdateAnimBg="0"/>
      <p:bldP spid="2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530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90" y="620610"/>
            <a:ext cx="7845032" cy="252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5000"/>
              </a:lnSpc>
              <a:buNone/>
              <a:defRPr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电路的作用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 </a:t>
            </a: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电能传输、分配与转换：电力系统中的输电线路；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传送和处理信号：电话线路；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测量电路：万用表；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存储信息：计算机的存储电路；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32098" name="Picture 2" descr="https://gimg2.baidu.com/image_search/src=http%3A%2F%2Fgss0.baidu.com%2F9vo3dSag_xI4khGko9WTAnF6hhy%2Fzhidao%2Fpic%2Fitem%2Fc2cec3fdfc039245179dd8b18794a4c27d1e2567.jpg&amp;refer=http%3A%2F%2Fgss0.baidu.com&amp;app=2002&amp;size=f9999,10000&amp;q=a80&amp;n=0&amp;g=0n&amp;fmt=jpeg?sec=1633521912&amp;t=10e12770e3633f81dece4b5c4f5a97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7" y="2636890"/>
            <a:ext cx="7913386" cy="28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6259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626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6261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6262" name="矩形 2"/>
          <p:cNvSpPr>
            <a:spLocks noChangeArrowheads="1"/>
          </p:cNvSpPr>
          <p:nvPr/>
        </p:nvSpPr>
        <p:spPr bwMode="auto">
          <a:xfrm>
            <a:off x="565150" y="512763"/>
            <a:ext cx="785018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39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由理想电流源的特点可知，其输出电流</a:t>
            </a:r>
            <a:r>
              <a:rPr lang="en-US" altLang="zh-CN" sz="2800" b="1" i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为定值，不随端电压</a:t>
            </a:r>
            <a:r>
              <a:rPr lang="en-US" altLang="zh-CN" sz="2800" b="1" i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而改变，所以，</a:t>
            </a: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电流源与任何二端元件串联，都可以等效为电流源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96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2717800"/>
            <a:ext cx="71215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4" name="矩形 9"/>
          <p:cNvSpPr>
            <a:spLocks noChangeArrowheads="1"/>
          </p:cNvSpPr>
          <p:nvPr/>
        </p:nvSpPr>
        <p:spPr bwMode="auto">
          <a:xfrm>
            <a:off x="363538" y="5599113"/>
            <a:ext cx="8558212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注意：等效只对虚框外的电路而言，虚框内的电路是不等效的</a:t>
            </a:r>
          </a:p>
        </p:txBody>
      </p:sp>
    </p:spTree>
  </p:cSld>
  <p:clrMapOvr>
    <a:masterClrMapping/>
  </p:clrMapOvr>
  <p:transition spd="med"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88654" y="673965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258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6259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626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6261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6262" name="矩形 2"/>
          <p:cNvSpPr>
            <a:spLocks noChangeArrowheads="1"/>
          </p:cNvSpPr>
          <p:nvPr/>
        </p:nvSpPr>
        <p:spPr bwMode="auto">
          <a:xfrm>
            <a:off x="210126" y="512763"/>
            <a:ext cx="78501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39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1-5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求各元件吸收或发出的电功率。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220" y="708732"/>
            <a:ext cx="2880400" cy="1887045"/>
          </a:xfrm>
          <a:prstGeom prst="rect">
            <a:avLst/>
          </a:prstGeom>
        </p:spPr>
      </p:pic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210466" y="1266295"/>
            <a:ext cx="518974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539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电流源提供的电流为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2A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，与外部电路无关，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因此流过电阻和电压源的电流均为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2A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856352" y="2852920"/>
            <a:ext cx="5189746" cy="59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539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电阻上吸收的功率为：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844147" y="3472936"/>
            <a:ext cx="5760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539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电压源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吸收的功率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（关联参考方向）为：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858765" y="4103431"/>
            <a:ext cx="65529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539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设电流源上电压极性如图所示，其端电压为：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25"/>
          <p:cNvGraphicFramePr>
            <a:graphicFrameLocks noChangeAspect="1"/>
          </p:cNvGraphicFramePr>
          <p:nvPr/>
        </p:nvGraphicFramePr>
        <p:xfrm>
          <a:off x="4211950" y="2975061"/>
          <a:ext cx="30067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Equation" r:id="rId5" imgW="40843200" imgH="5791200" progId="Equation.DSMT4">
                  <p:embed/>
                </p:oleObj>
              </mc:Choice>
              <mc:Fallback>
                <p:oleObj name="Equation" r:id="rId5" imgW="40843200" imgH="5791200" progId="Equation.DSMT4">
                  <p:embed/>
                  <p:pic>
                    <p:nvPicPr>
                      <p:cNvPr id="1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50" y="2975061"/>
                        <a:ext cx="3006725" cy="4762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842691"/>
              </p:ext>
            </p:extLst>
          </p:nvPr>
        </p:nvGraphicFramePr>
        <p:xfrm>
          <a:off x="6372250" y="3614562"/>
          <a:ext cx="2628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Equation" r:id="rId7" imgW="1358640" imgH="228600" progId="Equation.DSMT4">
                  <p:embed/>
                </p:oleObj>
              </mc:Choice>
              <mc:Fallback>
                <p:oleObj name="Equation" r:id="rId7" imgW="1358640" imgH="228600" progId="Equation.DSMT4">
                  <p:embed/>
                  <p:pic>
                    <p:nvPicPr>
                      <p:cNvPr id="1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50" y="3614562"/>
                        <a:ext cx="2628900" cy="457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5"/>
          <p:cNvGraphicFramePr>
            <a:graphicFrameLocks noChangeAspect="1"/>
          </p:cNvGraphicFramePr>
          <p:nvPr/>
        </p:nvGraphicFramePr>
        <p:xfrm>
          <a:off x="1598613" y="4853900"/>
          <a:ext cx="28495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Equation" r:id="rId9" imgW="38709600" imgH="4267200" progId="Equation.DSMT4">
                  <p:embed/>
                </p:oleObj>
              </mc:Choice>
              <mc:Fallback>
                <p:oleObj name="Equation" r:id="rId9" imgW="38709600" imgH="4267200" progId="Equation.DSMT4">
                  <p:embed/>
                  <p:pic>
                    <p:nvPicPr>
                      <p:cNvPr id="1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4853900"/>
                        <a:ext cx="2849562" cy="3492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2"/>
          <p:cNvSpPr>
            <a:spLocks noChangeArrowheads="1"/>
          </p:cNvSpPr>
          <p:nvPr/>
        </p:nvSpPr>
        <p:spPr bwMode="auto">
          <a:xfrm>
            <a:off x="858765" y="5208292"/>
            <a:ext cx="6552910" cy="59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539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电流源吸收的功率（非关联参考方向）为：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25"/>
          <p:cNvGraphicFramePr>
            <a:graphicFrameLocks noChangeAspect="1"/>
          </p:cNvGraphicFramePr>
          <p:nvPr/>
        </p:nvGraphicFramePr>
        <p:xfrm>
          <a:off x="1594077" y="5806400"/>
          <a:ext cx="257968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Equation" r:id="rId11" imgW="35052000" imgH="5486400" progId="Equation.DSMT4">
                  <p:embed/>
                </p:oleObj>
              </mc:Choice>
              <mc:Fallback>
                <p:oleObj name="Equation" r:id="rId11" imgW="35052000" imgH="5486400" progId="Equation.DSMT4">
                  <p:embed/>
                  <p:pic>
                    <p:nvPicPr>
                      <p:cNvPr id="19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077" y="5806400"/>
                        <a:ext cx="2579687" cy="4508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2"/>
          <p:cNvSpPr>
            <a:spLocks noChangeArrowheads="1"/>
          </p:cNvSpPr>
          <p:nvPr/>
        </p:nvSpPr>
        <p:spPr bwMode="auto">
          <a:xfrm>
            <a:off x="958462" y="6264812"/>
            <a:ext cx="655291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indent="539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spcBef>
                <a:spcPts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由于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&lt;0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，因此电流源实际为发出功率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32W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7" grpId="0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97283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97284" name="Rectangle 14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97285" name="Rectangle 16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46075" y="390525"/>
            <a:ext cx="5665788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1.5.2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实际电源模型及其等效变换</a:t>
            </a:r>
            <a:endParaRPr kumimoji="1" lang="en-US" altLang="zh-CN" sz="2800" b="1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14338" y="1206500"/>
            <a:ext cx="3473450" cy="522288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、实际电压源模型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69" y="2639664"/>
            <a:ext cx="2290762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165" y="2803501"/>
            <a:ext cx="2792260" cy="21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812800" y="5805933"/>
            <a:ext cx="7413625" cy="97948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  <a:buFont typeface="Times New Roman" panose="02020603050405020304" pitchFamily="18" charset="0"/>
              <a:buNone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实际电压源也不允许短路。因其内阻小，若短路，电流很大，可能烧毁电源。</a:t>
            </a:r>
          </a:p>
        </p:txBody>
      </p:sp>
      <p:sp>
        <p:nvSpPr>
          <p:cNvPr id="17" name="AutoShape 31" descr="羊皮纸"/>
          <p:cNvSpPr>
            <a:spLocks noChangeArrowheads="1"/>
          </p:cNvSpPr>
          <p:nvPr/>
        </p:nvSpPr>
        <p:spPr bwMode="auto">
          <a:xfrm>
            <a:off x="1797110" y="5210620"/>
            <a:ext cx="1800225" cy="576263"/>
          </a:xfrm>
          <a:prstGeom prst="wedgeRoundRectCallout">
            <a:avLst>
              <a:gd name="adj1" fmla="val -52380"/>
              <a:gd name="adj2" fmla="val -141310"/>
              <a:gd name="adj3" fmla="val 1666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仿宋_GB2312" pitchFamily="49" charset="-122"/>
              </a:rPr>
              <a:t>考虑内阻</a:t>
            </a:r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7102475" y="2760001"/>
            <a:ext cx="1584325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伏安特性</a:t>
            </a: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5153025" y="4832795"/>
            <a:ext cx="31432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时，实际电压源接近于理想电压源</a:t>
            </a:r>
          </a:p>
        </p:txBody>
      </p:sp>
      <p:graphicFrame>
        <p:nvGraphicFramePr>
          <p:cNvPr id="2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330235"/>
              </p:ext>
            </p:extLst>
          </p:nvPr>
        </p:nvGraphicFramePr>
        <p:xfrm>
          <a:off x="4049712" y="4880420"/>
          <a:ext cx="11033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Equation" r:id="rId7" imgW="266065" imgH="84455" progId="Equation.DSMT4">
                  <p:embed/>
                </p:oleObj>
              </mc:Choice>
              <mc:Fallback>
                <p:oleObj name="Equation" r:id="rId7" imgW="266065" imgH="84455" progId="Equation.DSMT4">
                  <p:embed/>
                  <p:pic>
                    <p:nvPicPr>
                      <p:cNvPr id="21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9712" y="4880420"/>
                        <a:ext cx="1103313" cy="446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390372" y="1850646"/>
            <a:ext cx="850222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实际电压源在对外部电路提供功率的同时，也会有功率损耗，即存在内阻。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6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96" decel="100000"/>
                                        <p:tgtEl>
                                          <p:spTgt spid="1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" dur="154" accel="100000" fill="hold">
                                          <p:stCondLst>
                                            <p:cond delay="9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1" dur="9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2" dur="154" accel="100000" fill="hold">
                                          <p:stCondLst>
                                            <p:cond delay="9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9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4" dur="154" accel="100000" fill="hold">
                                          <p:stCondLst>
                                            <p:cond delay="9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7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770" decel="100000"/>
                                        <p:tgtEl>
                                          <p:spTgt spid="1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1" dur="7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3" dur="7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18" grpId="0" animBg="1"/>
      <p:bldP spid="20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35113"/>
            <a:ext cx="2916238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98308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88988" y="5225636"/>
            <a:ext cx="7215187" cy="978729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  <a:buFont typeface="Times New Roman" panose="02020603050405020304" pitchFamily="18" charset="0"/>
              <a:buNone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实际电流源也不允许开路。因其内阻大，若开路，电压很高，可能烧毁电源。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323850" y="501363"/>
            <a:ext cx="3672070" cy="58477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实际电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流</a:t>
            </a:r>
            <a:r>
              <a:rPr lang="zh-CN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</a:p>
        </p:txBody>
      </p:sp>
      <p:sp>
        <p:nvSpPr>
          <p:cNvPr id="20" name="AutoShape 13" descr="羊皮纸"/>
          <p:cNvSpPr>
            <a:spLocks noChangeArrowheads="1"/>
          </p:cNvSpPr>
          <p:nvPr/>
        </p:nvSpPr>
        <p:spPr bwMode="auto">
          <a:xfrm>
            <a:off x="492125" y="3854450"/>
            <a:ext cx="1800225" cy="576263"/>
          </a:xfrm>
          <a:prstGeom prst="wedgeRoundRectCallout">
            <a:avLst>
              <a:gd name="adj1" fmla="val 46977"/>
              <a:gd name="adj2" fmla="val -153083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仿宋_GB2312" pitchFamily="49" charset="-122"/>
              </a:rPr>
              <a:t>考虑内阻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894445" y="773113"/>
            <a:ext cx="1584325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伏安特性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5073650" y="4095750"/>
            <a:ext cx="30718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时，实际电流源接近于理想电流源。</a:t>
            </a:r>
          </a:p>
        </p:txBody>
      </p:sp>
      <p:graphicFrame>
        <p:nvGraphicFramePr>
          <p:cNvPr id="24" name="Object 17"/>
          <p:cNvGraphicFramePr>
            <a:graphicFrameLocks noChangeAspect="1"/>
          </p:cNvGraphicFramePr>
          <p:nvPr/>
        </p:nvGraphicFramePr>
        <p:xfrm>
          <a:off x="3810000" y="4095750"/>
          <a:ext cx="127952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Equation" r:id="rId6" imgW="292100" imgH="84455" progId="Equation.DSMT4">
                  <p:embed/>
                </p:oleObj>
              </mc:Choice>
              <mc:Fallback>
                <p:oleObj name="Equation" r:id="rId6" imgW="292100" imgH="84455" progId="Equation.DSMT4">
                  <p:embed/>
                  <p:pic>
                    <p:nvPicPr>
                      <p:cNvPr id="2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095750"/>
                        <a:ext cx="1279525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1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190625"/>
            <a:ext cx="3214687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7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770" decel="100000"/>
                                        <p:tgtEl>
                                          <p:spTgt spid="2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7" dur="7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9" dur="7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21" grpId="0" animBg="1"/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833563"/>
            <a:ext cx="6248400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99332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99333" name="Rectangle 14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99334" name="Rectangle 16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51645" y="521494"/>
            <a:ext cx="5580062" cy="60007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、两种电源模型的等效变换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04813" y="1052513"/>
            <a:ext cx="831691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所谓的等效是指对外电路而言，电源内部是不等效的。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55825" y="4572000"/>
            <a:ext cx="215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</a:rPr>
              <a:t>U</a:t>
            </a:r>
            <a:r>
              <a:rPr lang="en-US" altLang="zh-CN" sz="2800" b="1">
                <a:latin typeface="Times New Roman" panose="02020603050405020304" pitchFamily="18" charset="0"/>
              </a:rPr>
              <a:t>=</a:t>
            </a:r>
            <a:r>
              <a:rPr lang="en-US" altLang="zh-CN" sz="2800" b="1" i="1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</a:rPr>
              <a:t>S  </a:t>
            </a:r>
            <a:r>
              <a:rPr lang="en-US" altLang="zh-CN" sz="2800" b="1">
                <a:latin typeface="Times New Roman" panose="02020603050405020304" pitchFamily="18" charset="0"/>
              </a:rPr>
              <a:t>– </a:t>
            </a:r>
            <a:r>
              <a:rPr lang="en-US" altLang="zh-CN" sz="2800" b="1" i="1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>
                <a:latin typeface="Times New Roman" panose="02020603050405020304" pitchFamily="18" charset="0"/>
              </a:rPr>
              <a:t>S</a:t>
            </a:r>
            <a:r>
              <a:rPr lang="en-US" altLang="zh-CN" sz="2800" b="1" i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500688" y="4572000"/>
            <a:ext cx="2187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</a:rPr>
              <a:t> =</a:t>
            </a:r>
            <a:r>
              <a:rPr lang="en-US" altLang="zh-CN" sz="2800" b="1" i="1"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latin typeface="Times New Roman" panose="02020603050405020304" pitchFamily="18" charset="0"/>
              </a:rPr>
              <a:t>S </a:t>
            </a:r>
            <a:r>
              <a:rPr lang="en-US" altLang="zh-CN" sz="2800" b="1">
                <a:latin typeface="Times New Roman" panose="02020603050405020304" pitchFamily="18" charset="0"/>
              </a:rPr>
              <a:t>– </a:t>
            </a:r>
            <a:r>
              <a:rPr lang="en-US" altLang="zh-CN" sz="2800" b="1" i="1">
                <a:latin typeface="Times New Roman" panose="02020603050405020304" pitchFamily="18" charset="0"/>
              </a:rPr>
              <a:t>U</a:t>
            </a:r>
            <a:r>
              <a:rPr lang="en-US" altLang="zh-CN" sz="2800" b="1">
                <a:latin typeface="Times New Roman" panose="02020603050405020304" pitchFamily="18" charset="0"/>
              </a:rPr>
              <a:t>/</a:t>
            </a:r>
            <a:r>
              <a:rPr lang="en-US" altLang="zh-CN" sz="2800" b="1" i="1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>
                <a:latin typeface="Times New Roman" panose="02020603050405020304" pitchFamily="18" charset="0"/>
              </a:rPr>
              <a:t>S</a:t>
            </a:r>
            <a:r>
              <a:rPr lang="en-US" altLang="zh-CN" sz="2800" b="1">
                <a:latin typeface="Times New Roman" panose="02020603050405020304" pitchFamily="18" charset="0"/>
              </a:rPr>
              <a:t>’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155825" y="5143500"/>
            <a:ext cx="2786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</a:rPr>
              <a:t> = </a:t>
            </a:r>
            <a:r>
              <a:rPr lang="en-US" altLang="zh-CN" sz="2800" b="1" i="1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>
                <a:latin typeface="Times New Roman" panose="02020603050405020304" pitchFamily="18" charset="0"/>
              </a:rPr>
              <a:t>S</a:t>
            </a:r>
            <a:r>
              <a:rPr lang="en-US" altLang="zh-CN" sz="2800" b="1">
                <a:latin typeface="Times New Roman" panose="02020603050405020304" pitchFamily="18" charset="0"/>
              </a:rPr>
              <a:t>/</a:t>
            </a:r>
            <a:r>
              <a:rPr lang="en-US" altLang="zh-CN" sz="2800" b="1" i="1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>
                <a:latin typeface="Times New Roman" panose="02020603050405020304" pitchFamily="18" charset="0"/>
              </a:rPr>
              <a:t>S </a:t>
            </a:r>
            <a:r>
              <a:rPr lang="en-US" altLang="zh-CN" sz="2800" b="1">
                <a:latin typeface="Times New Roman" panose="02020603050405020304" pitchFamily="18" charset="0"/>
              </a:rPr>
              <a:t>– </a:t>
            </a:r>
            <a:r>
              <a:rPr lang="en-US" altLang="zh-CN" sz="2800" b="1" i="1">
                <a:latin typeface="Times New Roman" panose="02020603050405020304" pitchFamily="18" charset="0"/>
              </a:rPr>
              <a:t>U</a:t>
            </a:r>
            <a:r>
              <a:rPr lang="en-US" altLang="zh-CN" sz="2800" b="1">
                <a:latin typeface="Times New Roman" panose="02020603050405020304" pitchFamily="18" charset="0"/>
              </a:rPr>
              <a:t>/</a:t>
            </a:r>
            <a:r>
              <a:rPr lang="en-US" altLang="zh-CN" sz="2800" b="1" i="1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>
                <a:latin typeface="Times New Roman" panose="02020603050405020304" pitchFamily="18" charset="0"/>
              </a:rPr>
              <a:t>S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150938" y="5786438"/>
            <a:ext cx="2951162" cy="8302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比较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可</a:t>
            </a:r>
            <a:r>
              <a:rPr lang="zh-CN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得等效的条件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（注意各方向）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286375" y="5357813"/>
            <a:ext cx="2130425" cy="13239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25000">
                <a:latin typeface="Times New Roman" panose="02020603050405020304" pitchFamily="18" charset="0"/>
              </a:rPr>
              <a:t>S</a:t>
            </a:r>
            <a:r>
              <a:rPr lang="en-US" altLang="zh-CN" sz="3200" b="1">
                <a:latin typeface="Times New Roman" panose="02020603050405020304" pitchFamily="18" charset="0"/>
              </a:rPr>
              <a:t>=</a:t>
            </a:r>
            <a:r>
              <a:rPr lang="en-US" altLang="zh-CN" sz="3200" b="1" i="1">
                <a:latin typeface="Times New Roman" panose="02020603050405020304" pitchFamily="18" charset="0"/>
              </a:rPr>
              <a:t>U</a:t>
            </a:r>
            <a:r>
              <a:rPr lang="en-US" altLang="zh-CN" sz="3200" b="1" baseline="-25000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</a:rPr>
              <a:t>/</a:t>
            </a:r>
            <a:r>
              <a:rPr lang="en-US" altLang="zh-CN" sz="3200" b="1" i="1">
                <a:latin typeface="Times New Roman" panose="02020603050405020304" pitchFamily="18" charset="0"/>
              </a:rPr>
              <a:t>R</a:t>
            </a:r>
            <a:r>
              <a:rPr lang="en-US" altLang="zh-CN" sz="3200" b="1" baseline="-25000">
                <a:latin typeface="Times New Roman" panose="02020603050405020304" pitchFamily="18" charset="0"/>
              </a:rPr>
              <a:t>S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S</a:t>
            </a:r>
            <a:r>
              <a:rPr lang="en-US" altLang="zh-CN" sz="3200" b="1" dirty="0">
                <a:latin typeface="Times New Roman" panose="02020603050405020304" pitchFamily="18" charset="0"/>
              </a:rPr>
              <a:t>=</a:t>
            </a:r>
            <a:r>
              <a:rPr lang="en-US" altLang="zh-CN" sz="32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S</a:t>
            </a:r>
            <a:r>
              <a:rPr lang="en-US" altLang="zh-CN" sz="3200" b="1" dirty="0">
                <a:latin typeface="Times New Roman" panose="02020603050405020304" pitchFamily="18" charset="0"/>
              </a:rPr>
              <a:t>’</a:t>
            </a:r>
          </a:p>
        </p:txBody>
      </p:sp>
      <p:sp>
        <p:nvSpPr>
          <p:cNvPr id="53" name="AutoShape 46" descr="羊皮纸"/>
          <p:cNvSpPr>
            <a:spLocks noChangeArrowheads="1"/>
          </p:cNvSpPr>
          <p:nvPr/>
        </p:nvSpPr>
        <p:spPr bwMode="auto">
          <a:xfrm>
            <a:off x="3662363" y="2109788"/>
            <a:ext cx="577850" cy="2016125"/>
          </a:xfrm>
          <a:prstGeom prst="wedgeRoundRectCallout">
            <a:avLst>
              <a:gd name="adj1" fmla="val -194977"/>
              <a:gd name="adj2" fmla="val 14444"/>
              <a:gd name="adj3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实际电压源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" name="AutoShape 47" descr="羊皮纸"/>
          <p:cNvSpPr>
            <a:spLocks noChangeArrowheads="1"/>
          </p:cNvSpPr>
          <p:nvPr/>
        </p:nvSpPr>
        <p:spPr bwMode="auto">
          <a:xfrm>
            <a:off x="7899400" y="2109788"/>
            <a:ext cx="576263" cy="2016125"/>
          </a:xfrm>
          <a:prstGeom prst="wedgeRoundRectCallout">
            <a:avLst>
              <a:gd name="adj1" fmla="val -185185"/>
              <a:gd name="adj2" fmla="val 18009"/>
              <a:gd name="adj3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实际电流源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323850" y="4652963"/>
            <a:ext cx="1512888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端口特性</a:t>
            </a:r>
          </a:p>
        </p:txBody>
      </p:sp>
      <p:sp>
        <p:nvSpPr>
          <p:cNvPr id="58" name="矩形 57"/>
          <p:cNvSpPr/>
          <p:nvPr/>
        </p:nvSpPr>
        <p:spPr>
          <a:xfrm>
            <a:off x="1122363" y="1936750"/>
            <a:ext cx="1428750" cy="23574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106988" y="1936750"/>
            <a:ext cx="1428750" cy="23574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b="1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70" decel="10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770" decel="100000"/>
                                        <p:tgtEl>
                                          <p:spTgt spid="5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4" dur="77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6" dur="77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 autoUpdateAnimBg="0"/>
      <p:bldP spid="11" grpId="0" autoUpdateAnimBg="0"/>
      <p:bldP spid="12" grpId="0" autoUpdateAnimBg="0"/>
      <p:bldP spid="13" grpId="0" autoUpdateAnimBg="0"/>
      <p:bldP spid="14" grpId="0" animBg="1" autoUpdateAnimBg="0"/>
      <p:bldP spid="15" grpId="0" animBg="1" autoUpdateAnimBg="0"/>
      <p:bldP spid="53" grpId="0" animBg="1"/>
      <p:bldP spid="54" grpId="0" animBg="1"/>
      <p:bldP spid="55" grpId="0" animBg="1"/>
      <p:bldP spid="58" grpId="0" animBg="1"/>
      <p:bldP spid="5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035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035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035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533400" y="705190"/>
            <a:ext cx="4325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2C07CB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b="1" dirty="0">
                <a:solidFill>
                  <a:srgbClr val="2C07CB"/>
                </a:solidFill>
                <a:latin typeface="Times New Roman" panose="02020603050405020304" pitchFamily="18" charset="0"/>
                <a:ea typeface="仿宋_GB2312" pitchFamily="49" charset="-122"/>
              </a:rPr>
              <a:t>）由电压源变换为电流源：</a:t>
            </a:r>
          </a:p>
        </p:txBody>
      </p:sp>
      <p:sp>
        <p:nvSpPr>
          <p:cNvPr id="100440" name="AutoShape 4"/>
          <p:cNvSpPr>
            <a:spLocks noChangeArrowheads="1"/>
          </p:cNvSpPr>
          <p:nvPr/>
        </p:nvSpPr>
        <p:spPr bwMode="auto">
          <a:xfrm>
            <a:off x="3048015" y="5226662"/>
            <a:ext cx="898409" cy="415549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" name="Text Box 9"/>
          <p:cNvSpPr txBox="1">
            <a:spLocks noChangeArrowheads="1"/>
          </p:cNvSpPr>
          <p:nvPr/>
        </p:nvSpPr>
        <p:spPr bwMode="auto">
          <a:xfrm>
            <a:off x="533400" y="3778387"/>
            <a:ext cx="425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2C07CB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b="1" dirty="0">
                <a:solidFill>
                  <a:srgbClr val="2C07CB"/>
                </a:solidFill>
                <a:latin typeface="Times New Roman" panose="02020603050405020304" pitchFamily="18" charset="0"/>
                <a:ea typeface="仿宋_GB2312" pitchFamily="49" charset="-122"/>
              </a:rPr>
              <a:t>）由电流源变换为电压源：</a:t>
            </a:r>
          </a:p>
        </p:txBody>
      </p:sp>
      <p:graphicFrame>
        <p:nvGraphicFramePr>
          <p:cNvPr id="82" name="Object 10"/>
          <p:cNvGraphicFramePr>
            <a:graphicFrameLocks noChangeAspect="1"/>
          </p:cNvGraphicFramePr>
          <p:nvPr/>
        </p:nvGraphicFramePr>
        <p:xfrm>
          <a:off x="7253999" y="1711708"/>
          <a:ext cx="1148680" cy="1561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name="Equation" r:id="rId4" imgW="14630400" imgH="15849600" progId="Equation.DSMT4">
                  <p:embed/>
                </p:oleObj>
              </mc:Choice>
              <mc:Fallback>
                <p:oleObj name="Equation" r:id="rId4" imgW="14630400" imgH="15849600" progId="Equation.DSMT4">
                  <p:embed/>
                  <p:pic>
                    <p:nvPicPr>
                      <p:cNvPr id="8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3999" y="1711708"/>
                        <a:ext cx="1148680" cy="156133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ffectLst>
                        <a:prstShdw prst="shdw13" dist="53882" dir="13500000">
                          <a:srgbClr val="808080">
                            <a:alpha val="50000"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1"/>
          <p:cNvGraphicFramePr>
            <a:graphicFrameLocks noChangeAspect="1"/>
          </p:cNvGraphicFramePr>
          <p:nvPr/>
        </p:nvGraphicFramePr>
        <p:xfrm>
          <a:off x="7260028" y="4788447"/>
          <a:ext cx="1103100" cy="142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Equation" r:id="rId6" imgW="14020800" imgH="13411200" progId="Equation.DSMT4">
                  <p:embed/>
                </p:oleObj>
              </mc:Choice>
              <mc:Fallback>
                <p:oleObj name="Equation" r:id="rId6" imgW="14020800" imgH="13411200" progId="Equation.DSMT4">
                  <p:embed/>
                  <p:pic>
                    <p:nvPicPr>
                      <p:cNvPr id="8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0028" y="4788447"/>
                        <a:ext cx="1103100" cy="142127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ffectLst>
                        <a:prstShdw prst="shdw13" dist="53882" dir="13500000">
                          <a:srgbClr val="808080">
                            <a:alpha val="50000"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4" name="Group 12"/>
          <p:cNvGrpSpPr/>
          <p:nvPr/>
        </p:nvGrpSpPr>
        <p:grpSpPr bwMode="auto">
          <a:xfrm>
            <a:off x="222251" y="1104108"/>
            <a:ext cx="2422525" cy="2393950"/>
            <a:chOff x="720" y="1776"/>
            <a:chExt cx="1344" cy="1508"/>
          </a:xfrm>
        </p:grpSpPr>
        <p:sp>
          <p:nvSpPr>
            <p:cNvPr id="100421" name="Text Box 13"/>
            <p:cNvSpPr txBox="1">
              <a:spLocks noChangeArrowheads="1"/>
            </p:cNvSpPr>
            <p:nvPr/>
          </p:nvSpPr>
          <p:spPr bwMode="auto">
            <a:xfrm>
              <a:off x="1488" y="1776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solidFill>
                    <a:srgbClr val="8C0F02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grpSp>
          <p:nvGrpSpPr>
            <p:cNvPr id="100422" name="Group 14"/>
            <p:cNvGrpSpPr/>
            <p:nvPr/>
          </p:nvGrpSpPr>
          <p:grpSpPr bwMode="auto">
            <a:xfrm>
              <a:off x="720" y="2057"/>
              <a:ext cx="1344" cy="1227"/>
              <a:chOff x="672" y="2201"/>
              <a:chExt cx="1344" cy="1227"/>
            </a:xfrm>
          </p:grpSpPr>
          <p:sp>
            <p:nvSpPr>
              <p:cNvPr id="87" name="Oval 15"/>
              <p:cNvSpPr>
                <a:spLocks noChangeArrowheads="1"/>
              </p:cNvSpPr>
              <p:nvPr/>
            </p:nvSpPr>
            <p:spPr bwMode="auto">
              <a:xfrm>
                <a:off x="1029" y="2452"/>
                <a:ext cx="288" cy="28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424" name="Text Box 16"/>
              <p:cNvSpPr txBox="1">
                <a:spLocks noChangeArrowheads="1"/>
              </p:cNvSpPr>
              <p:nvPr/>
            </p:nvSpPr>
            <p:spPr bwMode="auto">
              <a:xfrm>
                <a:off x="893" y="2201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0425" name="Text Box 17"/>
              <p:cNvSpPr txBox="1">
                <a:spLocks noChangeArrowheads="1"/>
              </p:cNvSpPr>
              <p:nvPr/>
            </p:nvSpPr>
            <p:spPr bwMode="auto">
              <a:xfrm>
                <a:off x="901" y="2529"/>
                <a:ext cx="21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100426" name="Text Box 18"/>
              <p:cNvSpPr txBox="1">
                <a:spLocks noChangeArrowheads="1"/>
              </p:cNvSpPr>
              <p:nvPr/>
            </p:nvSpPr>
            <p:spPr bwMode="auto">
              <a:xfrm>
                <a:off x="672" y="2400"/>
                <a:ext cx="33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 i="1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aseline="-250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S</a:t>
                </a:r>
                <a:endParaRPr lang="en-US" altLang="zh-CN" sz="2800">
                  <a:solidFill>
                    <a:srgbClr val="8C0F0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" name="Freeform 19"/>
              <p:cNvSpPr/>
              <p:nvPr/>
            </p:nvSpPr>
            <p:spPr bwMode="auto">
              <a:xfrm>
                <a:off x="1170" y="2333"/>
                <a:ext cx="4" cy="1059"/>
              </a:xfrm>
              <a:custGeom>
                <a:avLst/>
                <a:gdLst>
                  <a:gd name="T0" fmla="*/ 0 w 2"/>
                  <a:gd name="T1" fmla="*/ 0 h 1059"/>
                  <a:gd name="T2" fmla="*/ 2 w 2"/>
                  <a:gd name="T3" fmla="*/ 1059 h 10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" h="1059">
                    <a:moveTo>
                      <a:pt x="0" y="0"/>
                    </a:moveTo>
                    <a:lnTo>
                      <a:pt x="2" y="1059"/>
                    </a:lnTo>
                  </a:path>
                </a:pathLst>
              </a:custGeom>
              <a:solidFill>
                <a:schemeClr val="accent1"/>
              </a:solidFill>
              <a:ln w="38100" cmpd="sng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2" name="Freeform 20"/>
              <p:cNvSpPr/>
              <p:nvPr/>
            </p:nvSpPr>
            <p:spPr bwMode="auto">
              <a:xfrm>
                <a:off x="1164" y="2340"/>
                <a:ext cx="660" cy="1"/>
              </a:xfrm>
              <a:custGeom>
                <a:avLst/>
                <a:gdLst>
                  <a:gd name="T0" fmla="*/ 0 w 660"/>
                  <a:gd name="T1" fmla="*/ 0 h 1"/>
                  <a:gd name="T2" fmla="*/ 660 w 660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60" h="1">
                    <a:moveTo>
                      <a:pt x="0" y="0"/>
                    </a:moveTo>
                    <a:lnTo>
                      <a:pt x="660" y="0"/>
                    </a:lnTo>
                  </a:path>
                </a:pathLst>
              </a:custGeom>
              <a:solidFill>
                <a:schemeClr val="accent1"/>
              </a:solidFill>
              <a:ln w="38100" cmpd="sng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3" name="Freeform 21"/>
              <p:cNvSpPr/>
              <p:nvPr/>
            </p:nvSpPr>
            <p:spPr bwMode="auto">
              <a:xfrm>
                <a:off x="1173" y="3393"/>
                <a:ext cx="651" cy="2"/>
              </a:xfrm>
              <a:custGeom>
                <a:avLst/>
                <a:gdLst>
                  <a:gd name="T0" fmla="*/ 0 w 651"/>
                  <a:gd name="T1" fmla="*/ 2 h 2"/>
                  <a:gd name="T2" fmla="*/ 651 w 651"/>
                  <a:gd name="T3" fmla="*/ 0 h 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51" h="2">
                    <a:moveTo>
                      <a:pt x="0" y="2"/>
                    </a:moveTo>
                    <a:lnTo>
                      <a:pt x="651" y="0"/>
                    </a:lnTo>
                  </a:path>
                </a:pathLst>
              </a:custGeom>
              <a:solidFill>
                <a:schemeClr val="accent1"/>
              </a:solidFill>
              <a:ln w="38100" cmpd="sng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430" name="Line 22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1116" y="2928"/>
                <a:ext cx="120" cy="2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bg2">
                    <a:lumMod val="25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432" name="Text Box 24"/>
              <p:cNvSpPr txBox="1">
                <a:spLocks noChangeArrowheads="1"/>
              </p:cNvSpPr>
              <p:nvPr/>
            </p:nvSpPr>
            <p:spPr bwMode="auto">
              <a:xfrm>
                <a:off x="784" y="2907"/>
                <a:ext cx="34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 i="1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800" baseline="-250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S</a:t>
                </a:r>
                <a:endParaRPr lang="en-US" altLang="zh-CN" sz="2800">
                  <a:solidFill>
                    <a:srgbClr val="8C0F0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3" name="Text Box 25"/>
              <p:cNvSpPr txBox="1">
                <a:spLocks noChangeArrowheads="1"/>
              </p:cNvSpPr>
              <p:nvPr/>
            </p:nvSpPr>
            <p:spPr bwMode="auto">
              <a:xfrm>
                <a:off x="1680" y="2352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0434" name="Text Box 26"/>
              <p:cNvSpPr txBox="1">
                <a:spLocks noChangeArrowheads="1"/>
              </p:cNvSpPr>
              <p:nvPr/>
            </p:nvSpPr>
            <p:spPr bwMode="auto">
              <a:xfrm>
                <a:off x="1728" y="268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 i="1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u</a:t>
                </a:r>
              </a:p>
            </p:txBody>
          </p:sp>
          <p:sp>
            <p:nvSpPr>
              <p:cNvPr id="100435" name="Text Box 27"/>
              <p:cNvSpPr txBox="1">
                <a:spLocks noChangeArrowheads="1"/>
              </p:cNvSpPr>
              <p:nvPr/>
            </p:nvSpPr>
            <p:spPr bwMode="auto">
              <a:xfrm>
                <a:off x="1728" y="297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100" name="Oval 28"/>
              <p:cNvSpPr>
                <a:spLocks noChangeArrowheads="1"/>
              </p:cNvSpPr>
              <p:nvPr/>
            </p:nvSpPr>
            <p:spPr bwMode="auto">
              <a:xfrm>
                <a:off x="1824" y="2304"/>
                <a:ext cx="68" cy="68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1" name="Oval 29"/>
              <p:cNvSpPr>
                <a:spLocks noChangeArrowheads="1"/>
              </p:cNvSpPr>
              <p:nvPr/>
            </p:nvSpPr>
            <p:spPr bwMode="auto">
              <a:xfrm>
                <a:off x="1824" y="3360"/>
                <a:ext cx="68" cy="68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02" name="Group 30"/>
          <p:cNvGrpSpPr/>
          <p:nvPr/>
        </p:nvGrpSpPr>
        <p:grpSpPr bwMode="auto">
          <a:xfrm>
            <a:off x="3779233" y="1573213"/>
            <a:ext cx="2743200" cy="1784350"/>
            <a:chOff x="96" y="3024"/>
            <a:chExt cx="1728" cy="1124"/>
          </a:xfrm>
        </p:grpSpPr>
        <p:sp>
          <p:nvSpPr>
            <p:cNvPr id="103" name="Freeform 31"/>
            <p:cNvSpPr/>
            <p:nvPr/>
          </p:nvSpPr>
          <p:spPr bwMode="auto">
            <a:xfrm>
              <a:off x="390" y="3294"/>
              <a:ext cx="1242" cy="5"/>
            </a:xfrm>
            <a:custGeom>
              <a:avLst/>
              <a:gdLst>
                <a:gd name="T0" fmla="*/ 0 w 1242"/>
                <a:gd name="T1" fmla="*/ 0 h 5"/>
                <a:gd name="T2" fmla="*/ 1242 w 1242"/>
                <a:gd name="T3" fmla="*/ 5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42" h="5">
                  <a:moveTo>
                    <a:pt x="0" y="0"/>
                  </a:moveTo>
                  <a:lnTo>
                    <a:pt x="1242" y="5"/>
                  </a:lnTo>
                </a:path>
              </a:pathLst>
            </a:custGeom>
            <a:solidFill>
              <a:schemeClr val="accent1"/>
            </a:solidFill>
            <a:ln w="38100" cmpd="sng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0404" name="Text Box 32"/>
            <p:cNvSpPr txBox="1">
              <a:spLocks noChangeArrowheads="1"/>
            </p:cNvSpPr>
            <p:nvPr/>
          </p:nvSpPr>
          <p:spPr bwMode="auto">
            <a:xfrm>
              <a:off x="1440" y="3024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solidFill>
                    <a:srgbClr val="8C0F0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400" i="1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405" name="Text Box 33"/>
            <p:cNvSpPr txBox="1">
              <a:spLocks noChangeArrowheads="1"/>
            </p:cNvSpPr>
            <p:nvPr/>
          </p:nvSpPr>
          <p:spPr bwMode="auto">
            <a:xfrm>
              <a:off x="1008" y="3552"/>
              <a:ext cx="43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solidFill>
                    <a:srgbClr val="8C0F0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solidFill>
                    <a:srgbClr val="8C0F02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>
                  <a:solidFill>
                    <a:srgbClr val="8C0F02"/>
                  </a:solidFill>
                  <a:latin typeface="Times New Roman" panose="02020603050405020304" pitchFamily="18" charset="0"/>
                </a:rPr>
                <a:t>’</a:t>
              </a:r>
              <a:endParaRPr lang="en-US" altLang="zh-CN" sz="2400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406" name="Text Box 34"/>
            <p:cNvSpPr txBox="1">
              <a:spLocks noChangeArrowheads="1"/>
            </p:cNvSpPr>
            <p:nvPr/>
          </p:nvSpPr>
          <p:spPr bwMode="auto">
            <a:xfrm>
              <a:off x="1440" y="3276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>
                  <a:solidFill>
                    <a:srgbClr val="8C0F0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407" name="Text Box 35"/>
            <p:cNvSpPr txBox="1">
              <a:spLocks noChangeArrowheads="1"/>
            </p:cNvSpPr>
            <p:nvPr/>
          </p:nvSpPr>
          <p:spPr bwMode="auto">
            <a:xfrm>
              <a:off x="1488" y="360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u</a:t>
              </a:r>
              <a:endParaRPr lang="en-US" altLang="zh-CN" sz="2400" i="1"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408" name="Text Box 36"/>
            <p:cNvSpPr txBox="1">
              <a:spLocks noChangeArrowheads="1"/>
            </p:cNvSpPr>
            <p:nvPr/>
          </p:nvSpPr>
          <p:spPr bwMode="auto">
            <a:xfrm>
              <a:off x="1536" y="3744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>
                  <a:solidFill>
                    <a:srgbClr val="8C0F02"/>
                  </a:solidFill>
                  <a:latin typeface="Times New Roman" panose="02020603050405020304" pitchFamily="18" charset="0"/>
                </a:rPr>
                <a:t>_</a:t>
              </a:r>
              <a:endParaRPr lang="en-US" altLang="zh-CN" sz="2400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" name="Freeform 37"/>
            <p:cNvSpPr/>
            <p:nvPr/>
          </p:nvSpPr>
          <p:spPr bwMode="auto">
            <a:xfrm>
              <a:off x="390" y="4110"/>
              <a:ext cx="1242" cy="5"/>
            </a:xfrm>
            <a:custGeom>
              <a:avLst/>
              <a:gdLst>
                <a:gd name="T0" fmla="*/ 0 w 1242"/>
                <a:gd name="T1" fmla="*/ 0 h 5"/>
                <a:gd name="T2" fmla="*/ 1242 w 1242"/>
                <a:gd name="T3" fmla="*/ 5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42" h="5">
                  <a:moveTo>
                    <a:pt x="0" y="0"/>
                  </a:moveTo>
                  <a:lnTo>
                    <a:pt x="1242" y="5"/>
                  </a:lnTo>
                </a:path>
              </a:pathLst>
            </a:custGeom>
            <a:solidFill>
              <a:schemeClr val="accent1"/>
            </a:solidFill>
            <a:ln w="38100" cmpd="sng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0" name="Freeform 38"/>
            <p:cNvSpPr/>
            <p:nvPr/>
          </p:nvSpPr>
          <p:spPr bwMode="auto">
            <a:xfrm>
              <a:off x="396" y="3294"/>
              <a:ext cx="1" cy="834"/>
            </a:xfrm>
            <a:custGeom>
              <a:avLst/>
              <a:gdLst>
                <a:gd name="T0" fmla="*/ 0 w 1"/>
                <a:gd name="T1" fmla="*/ 0 h 834"/>
                <a:gd name="T2" fmla="*/ 1 w 1"/>
                <a:gd name="T3" fmla="*/ 834 h 83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34">
                  <a:moveTo>
                    <a:pt x="0" y="0"/>
                  </a:moveTo>
                  <a:lnTo>
                    <a:pt x="1" y="834"/>
                  </a:lnTo>
                </a:path>
              </a:pathLst>
            </a:custGeom>
            <a:solidFill>
              <a:schemeClr val="accent1"/>
            </a:solidFill>
            <a:ln w="38100" cmpd="sng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0411" name="Group 39"/>
            <p:cNvGrpSpPr/>
            <p:nvPr/>
          </p:nvGrpSpPr>
          <p:grpSpPr bwMode="auto">
            <a:xfrm>
              <a:off x="240" y="3600"/>
              <a:ext cx="288" cy="288"/>
              <a:chOff x="2304" y="2304"/>
              <a:chExt cx="288" cy="288"/>
            </a:xfrm>
          </p:grpSpPr>
          <p:sp>
            <p:nvSpPr>
              <p:cNvPr id="119" name="Oval 40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20" name="Line 41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12" name="Freeform 42"/>
            <p:cNvSpPr/>
            <p:nvPr/>
          </p:nvSpPr>
          <p:spPr bwMode="auto">
            <a:xfrm>
              <a:off x="972" y="3294"/>
              <a:ext cx="1" cy="834"/>
            </a:xfrm>
            <a:custGeom>
              <a:avLst/>
              <a:gdLst>
                <a:gd name="T0" fmla="*/ 0 w 1"/>
                <a:gd name="T1" fmla="*/ 834 h 834"/>
                <a:gd name="T2" fmla="*/ 0 w 1"/>
                <a:gd name="T3" fmla="*/ 0 h 83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34">
                  <a:moveTo>
                    <a:pt x="0" y="834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38100" cmpd="sng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3" name="Rectangle 43"/>
            <p:cNvSpPr>
              <a:spLocks noChangeArrowheads="1"/>
            </p:cNvSpPr>
            <p:nvPr/>
          </p:nvSpPr>
          <p:spPr bwMode="auto">
            <a:xfrm>
              <a:off x="912" y="3552"/>
              <a:ext cx="120" cy="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0414" name="Text Box 44"/>
            <p:cNvSpPr txBox="1">
              <a:spLocks noChangeArrowheads="1"/>
            </p:cNvSpPr>
            <p:nvPr/>
          </p:nvSpPr>
          <p:spPr bwMode="auto">
            <a:xfrm>
              <a:off x="96" y="3264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solidFill>
                    <a:srgbClr val="8C0F0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>
                  <a:solidFill>
                    <a:srgbClr val="8C0F02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400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415" name="Line 45"/>
            <p:cNvSpPr>
              <a:spLocks noChangeShapeType="1"/>
            </p:cNvSpPr>
            <p:nvPr/>
          </p:nvSpPr>
          <p:spPr bwMode="auto">
            <a:xfrm>
              <a:off x="1104" y="3168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16" name="Line 46"/>
            <p:cNvSpPr>
              <a:spLocks noChangeShapeType="1"/>
            </p:cNvSpPr>
            <p:nvPr/>
          </p:nvSpPr>
          <p:spPr bwMode="auto">
            <a:xfrm rot="-5400000">
              <a:off x="0" y="3744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Oval 47"/>
            <p:cNvSpPr>
              <a:spLocks noChangeArrowheads="1"/>
            </p:cNvSpPr>
            <p:nvPr/>
          </p:nvSpPr>
          <p:spPr bwMode="auto">
            <a:xfrm>
              <a:off x="1632" y="3264"/>
              <a:ext cx="68" cy="6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18" name="Oval 48"/>
            <p:cNvSpPr>
              <a:spLocks noChangeArrowheads="1"/>
            </p:cNvSpPr>
            <p:nvPr/>
          </p:nvSpPr>
          <p:spPr bwMode="auto">
            <a:xfrm>
              <a:off x="1632" y="4080"/>
              <a:ext cx="68" cy="6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21" name="Group 49"/>
          <p:cNvGrpSpPr/>
          <p:nvPr/>
        </p:nvGrpSpPr>
        <p:grpSpPr bwMode="auto">
          <a:xfrm>
            <a:off x="383694" y="4377825"/>
            <a:ext cx="2743200" cy="1784350"/>
            <a:chOff x="96" y="3024"/>
            <a:chExt cx="1728" cy="1124"/>
          </a:xfrm>
        </p:grpSpPr>
        <p:sp>
          <p:nvSpPr>
            <p:cNvPr id="122" name="Freeform 50"/>
            <p:cNvSpPr/>
            <p:nvPr/>
          </p:nvSpPr>
          <p:spPr bwMode="auto">
            <a:xfrm>
              <a:off x="390" y="3294"/>
              <a:ext cx="1242" cy="5"/>
            </a:xfrm>
            <a:custGeom>
              <a:avLst/>
              <a:gdLst>
                <a:gd name="T0" fmla="*/ 0 w 1242"/>
                <a:gd name="T1" fmla="*/ 0 h 5"/>
                <a:gd name="T2" fmla="*/ 1242 w 1242"/>
                <a:gd name="T3" fmla="*/ 5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42" h="5">
                  <a:moveTo>
                    <a:pt x="0" y="0"/>
                  </a:moveTo>
                  <a:lnTo>
                    <a:pt x="1242" y="5"/>
                  </a:lnTo>
                </a:path>
              </a:pathLst>
            </a:custGeom>
            <a:noFill/>
            <a:ln w="38100" cmpd="sng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0386" name="Text Box 51"/>
            <p:cNvSpPr txBox="1">
              <a:spLocks noChangeArrowheads="1"/>
            </p:cNvSpPr>
            <p:nvPr/>
          </p:nvSpPr>
          <p:spPr bwMode="auto">
            <a:xfrm>
              <a:off x="1440" y="3024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solidFill>
                    <a:srgbClr val="8C0F0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400" i="1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387" name="Text Box 52"/>
            <p:cNvSpPr txBox="1">
              <a:spLocks noChangeArrowheads="1"/>
            </p:cNvSpPr>
            <p:nvPr/>
          </p:nvSpPr>
          <p:spPr bwMode="auto">
            <a:xfrm>
              <a:off x="1008" y="3552"/>
              <a:ext cx="55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Wingdings 2" panose="05020102010507070707" pitchFamily="18" charset="2"/>
                <a:buNone/>
              </a:pPr>
              <a:r>
                <a:rPr lang="en-US" altLang="zh-CN" sz="2800" i="1">
                  <a:solidFill>
                    <a:srgbClr val="8C0F0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solidFill>
                    <a:srgbClr val="8C0F02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2400">
                  <a:solidFill>
                    <a:srgbClr val="8C0F02"/>
                  </a:solidFill>
                  <a:latin typeface="Times New Roman" panose="02020603050405020304" pitchFamily="18" charset="0"/>
                </a:rPr>
                <a:t>’</a:t>
              </a:r>
              <a:endParaRPr lang="en-US" altLang="zh-CN" sz="2400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388" name="Text Box 53"/>
            <p:cNvSpPr txBox="1">
              <a:spLocks noChangeArrowheads="1"/>
            </p:cNvSpPr>
            <p:nvPr/>
          </p:nvSpPr>
          <p:spPr bwMode="auto">
            <a:xfrm>
              <a:off x="1440" y="3276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>
                  <a:solidFill>
                    <a:srgbClr val="8C0F0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389" name="Text Box 54"/>
            <p:cNvSpPr txBox="1">
              <a:spLocks noChangeArrowheads="1"/>
            </p:cNvSpPr>
            <p:nvPr/>
          </p:nvSpPr>
          <p:spPr bwMode="auto">
            <a:xfrm>
              <a:off x="1488" y="360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solidFill>
                    <a:srgbClr val="8C0F02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400" i="1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390" name="Text Box 55"/>
            <p:cNvSpPr txBox="1">
              <a:spLocks noChangeArrowheads="1"/>
            </p:cNvSpPr>
            <p:nvPr/>
          </p:nvSpPr>
          <p:spPr bwMode="auto">
            <a:xfrm>
              <a:off x="1536" y="3744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>
                  <a:solidFill>
                    <a:srgbClr val="8C0F02"/>
                  </a:solidFill>
                  <a:latin typeface="Times New Roman" panose="02020603050405020304" pitchFamily="18" charset="0"/>
                </a:rPr>
                <a:t>_</a:t>
              </a:r>
              <a:endParaRPr lang="en-US" altLang="zh-CN" sz="2400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8" name="Freeform 56"/>
            <p:cNvSpPr/>
            <p:nvPr/>
          </p:nvSpPr>
          <p:spPr bwMode="auto">
            <a:xfrm>
              <a:off x="390" y="4110"/>
              <a:ext cx="1242" cy="5"/>
            </a:xfrm>
            <a:custGeom>
              <a:avLst/>
              <a:gdLst>
                <a:gd name="T0" fmla="*/ 0 w 1242"/>
                <a:gd name="T1" fmla="*/ 0 h 5"/>
                <a:gd name="T2" fmla="*/ 1242 w 1242"/>
                <a:gd name="T3" fmla="*/ 5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42" h="5">
                  <a:moveTo>
                    <a:pt x="0" y="0"/>
                  </a:moveTo>
                  <a:lnTo>
                    <a:pt x="1242" y="5"/>
                  </a:lnTo>
                </a:path>
              </a:pathLst>
            </a:custGeom>
            <a:noFill/>
            <a:ln w="38100" cmpd="sng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9" name="Freeform 57"/>
            <p:cNvSpPr/>
            <p:nvPr/>
          </p:nvSpPr>
          <p:spPr bwMode="auto">
            <a:xfrm>
              <a:off x="396" y="3294"/>
              <a:ext cx="1" cy="834"/>
            </a:xfrm>
            <a:custGeom>
              <a:avLst/>
              <a:gdLst>
                <a:gd name="T0" fmla="*/ 0 w 1"/>
                <a:gd name="T1" fmla="*/ 0 h 834"/>
                <a:gd name="T2" fmla="*/ 1 w 1"/>
                <a:gd name="T3" fmla="*/ 834 h 83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34">
                  <a:moveTo>
                    <a:pt x="0" y="0"/>
                  </a:moveTo>
                  <a:lnTo>
                    <a:pt x="1" y="834"/>
                  </a:lnTo>
                </a:path>
              </a:pathLst>
            </a:custGeom>
            <a:noFill/>
            <a:ln w="38100" cmpd="sng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0393" name="Group 58"/>
            <p:cNvGrpSpPr/>
            <p:nvPr/>
          </p:nvGrpSpPr>
          <p:grpSpPr bwMode="auto">
            <a:xfrm>
              <a:off x="240" y="3600"/>
              <a:ext cx="288" cy="288"/>
              <a:chOff x="2304" y="2304"/>
              <a:chExt cx="288" cy="288"/>
            </a:xfrm>
          </p:grpSpPr>
          <p:sp>
            <p:nvSpPr>
              <p:cNvPr id="138" name="Oval 59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9" name="Line 60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31" name="Freeform 61"/>
            <p:cNvSpPr/>
            <p:nvPr/>
          </p:nvSpPr>
          <p:spPr bwMode="auto">
            <a:xfrm>
              <a:off x="972" y="3294"/>
              <a:ext cx="1" cy="834"/>
            </a:xfrm>
            <a:custGeom>
              <a:avLst/>
              <a:gdLst>
                <a:gd name="T0" fmla="*/ 0 w 1"/>
                <a:gd name="T1" fmla="*/ 834 h 834"/>
                <a:gd name="T2" fmla="*/ 0 w 1"/>
                <a:gd name="T3" fmla="*/ 0 h 83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34">
                  <a:moveTo>
                    <a:pt x="0" y="834"/>
                  </a:move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2" name="Rectangle 62"/>
            <p:cNvSpPr>
              <a:spLocks noChangeArrowheads="1"/>
            </p:cNvSpPr>
            <p:nvPr/>
          </p:nvSpPr>
          <p:spPr bwMode="auto">
            <a:xfrm>
              <a:off x="912" y="3552"/>
              <a:ext cx="120" cy="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0396" name="Text Box 63"/>
            <p:cNvSpPr txBox="1">
              <a:spLocks noChangeArrowheads="1"/>
            </p:cNvSpPr>
            <p:nvPr/>
          </p:nvSpPr>
          <p:spPr bwMode="auto">
            <a:xfrm>
              <a:off x="96" y="3264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solidFill>
                    <a:srgbClr val="8C0F0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>
                  <a:solidFill>
                    <a:srgbClr val="8C0F02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400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0397" name="Line 64"/>
            <p:cNvSpPr>
              <a:spLocks noChangeShapeType="1"/>
            </p:cNvSpPr>
            <p:nvPr/>
          </p:nvSpPr>
          <p:spPr bwMode="auto">
            <a:xfrm>
              <a:off x="1104" y="3168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8" name="Line 65"/>
            <p:cNvSpPr>
              <a:spLocks noChangeShapeType="1"/>
            </p:cNvSpPr>
            <p:nvPr/>
          </p:nvSpPr>
          <p:spPr bwMode="auto">
            <a:xfrm rot="-5400000">
              <a:off x="0" y="3744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Oval 66"/>
            <p:cNvSpPr>
              <a:spLocks noChangeArrowheads="1"/>
            </p:cNvSpPr>
            <p:nvPr/>
          </p:nvSpPr>
          <p:spPr bwMode="auto">
            <a:xfrm>
              <a:off x="1632" y="3264"/>
              <a:ext cx="68" cy="68"/>
            </a:xfrm>
            <a:prstGeom prst="ellips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37" name="Oval 67"/>
            <p:cNvSpPr>
              <a:spLocks noChangeArrowheads="1"/>
            </p:cNvSpPr>
            <p:nvPr/>
          </p:nvSpPr>
          <p:spPr bwMode="auto">
            <a:xfrm>
              <a:off x="1632" y="4080"/>
              <a:ext cx="68" cy="68"/>
            </a:xfrm>
            <a:prstGeom prst="ellips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40" name="Group 68"/>
          <p:cNvGrpSpPr/>
          <p:nvPr/>
        </p:nvGrpSpPr>
        <p:grpSpPr bwMode="auto">
          <a:xfrm>
            <a:off x="3809990" y="4090647"/>
            <a:ext cx="2422525" cy="2290763"/>
            <a:chOff x="720" y="1841"/>
            <a:chExt cx="1344" cy="1443"/>
          </a:xfrm>
        </p:grpSpPr>
        <p:sp>
          <p:nvSpPr>
            <p:cNvPr id="100368" name="Text Box 69"/>
            <p:cNvSpPr txBox="1">
              <a:spLocks noChangeArrowheads="1"/>
            </p:cNvSpPr>
            <p:nvPr/>
          </p:nvSpPr>
          <p:spPr bwMode="auto">
            <a:xfrm>
              <a:off x="1482" y="1841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i="1">
                  <a:solidFill>
                    <a:srgbClr val="8C0F0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400" i="1">
                <a:solidFill>
                  <a:srgbClr val="8C0F02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00369" name="Group 70"/>
            <p:cNvGrpSpPr/>
            <p:nvPr/>
          </p:nvGrpSpPr>
          <p:grpSpPr bwMode="auto">
            <a:xfrm>
              <a:off x="720" y="2057"/>
              <a:ext cx="1344" cy="1227"/>
              <a:chOff x="672" y="2201"/>
              <a:chExt cx="1344" cy="1227"/>
            </a:xfrm>
          </p:grpSpPr>
          <p:sp>
            <p:nvSpPr>
              <p:cNvPr id="143" name="Oval 71"/>
              <p:cNvSpPr>
                <a:spLocks noChangeArrowheads="1"/>
              </p:cNvSpPr>
              <p:nvPr/>
            </p:nvSpPr>
            <p:spPr bwMode="auto">
              <a:xfrm>
                <a:off x="1029" y="2452"/>
                <a:ext cx="288" cy="28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371" name="Text Box 72"/>
              <p:cNvSpPr txBox="1">
                <a:spLocks noChangeArrowheads="1"/>
              </p:cNvSpPr>
              <p:nvPr/>
            </p:nvSpPr>
            <p:spPr bwMode="auto">
              <a:xfrm>
                <a:off x="893" y="2201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>
                  <a:solidFill>
                    <a:srgbClr val="8C0F02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0372" name="Text Box 73"/>
              <p:cNvSpPr txBox="1">
                <a:spLocks noChangeArrowheads="1"/>
              </p:cNvSpPr>
              <p:nvPr/>
            </p:nvSpPr>
            <p:spPr bwMode="auto">
              <a:xfrm>
                <a:off x="901" y="2529"/>
                <a:ext cx="21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_</a:t>
                </a:r>
                <a:endParaRPr lang="en-US" altLang="zh-CN" sz="2400">
                  <a:solidFill>
                    <a:srgbClr val="8C0F02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0373" name="Text Box 74"/>
              <p:cNvSpPr txBox="1">
                <a:spLocks noChangeArrowheads="1"/>
              </p:cNvSpPr>
              <p:nvPr/>
            </p:nvSpPr>
            <p:spPr bwMode="auto">
              <a:xfrm>
                <a:off x="672" y="2400"/>
                <a:ext cx="33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 i="1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aseline="-250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S</a:t>
                </a:r>
                <a:endParaRPr lang="en-US" altLang="zh-CN" sz="2400">
                  <a:solidFill>
                    <a:srgbClr val="8C0F02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47" name="Freeform 75"/>
              <p:cNvSpPr/>
              <p:nvPr/>
            </p:nvSpPr>
            <p:spPr bwMode="auto">
              <a:xfrm>
                <a:off x="1170" y="2333"/>
                <a:ext cx="4" cy="1059"/>
              </a:xfrm>
              <a:custGeom>
                <a:avLst/>
                <a:gdLst>
                  <a:gd name="T0" fmla="*/ 0 w 2"/>
                  <a:gd name="T1" fmla="*/ 0 h 1059"/>
                  <a:gd name="T2" fmla="*/ 2 w 2"/>
                  <a:gd name="T3" fmla="*/ 1059 h 10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" h="1059">
                    <a:moveTo>
                      <a:pt x="0" y="0"/>
                    </a:moveTo>
                    <a:lnTo>
                      <a:pt x="2" y="1059"/>
                    </a:lnTo>
                  </a:path>
                </a:pathLst>
              </a:custGeom>
              <a:solidFill>
                <a:schemeClr val="accent1"/>
              </a:solidFill>
              <a:ln w="38100" cmpd="sng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8" name="Freeform 76"/>
              <p:cNvSpPr/>
              <p:nvPr/>
            </p:nvSpPr>
            <p:spPr bwMode="auto">
              <a:xfrm>
                <a:off x="1164" y="2340"/>
                <a:ext cx="660" cy="1"/>
              </a:xfrm>
              <a:custGeom>
                <a:avLst/>
                <a:gdLst>
                  <a:gd name="T0" fmla="*/ 0 w 660"/>
                  <a:gd name="T1" fmla="*/ 0 h 1"/>
                  <a:gd name="T2" fmla="*/ 660 w 660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60" h="1">
                    <a:moveTo>
                      <a:pt x="0" y="0"/>
                    </a:moveTo>
                    <a:lnTo>
                      <a:pt x="660" y="0"/>
                    </a:lnTo>
                  </a:path>
                </a:pathLst>
              </a:custGeom>
              <a:solidFill>
                <a:schemeClr val="accent1"/>
              </a:solidFill>
              <a:ln w="38100" cmpd="sng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49" name="Freeform 77"/>
              <p:cNvSpPr/>
              <p:nvPr/>
            </p:nvSpPr>
            <p:spPr bwMode="auto">
              <a:xfrm>
                <a:off x="1173" y="3393"/>
                <a:ext cx="651" cy="2"/>
              </a:xfrm>
              <a:custGeom>
                <a:avLst/>
                <a:gdLst>
                  <a:gd name="T0" fmla="*/ 0 w 651"/>
                  <a:gd name="T1" fmla="*/ 2 h 2"/>
                  <a:gd name="T2" fmla="*/ 651 w 651"/>
                  <a:gd name="T3" fmla="*/ 0 h 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51" h="2">
                    <a:moveTo>
                      <a:pt x="0" y="2"/>
                    </a:moveTo>
                    <a:lnTo>
                      <a:pt x="651" y="0"/>
                    </a:lnTo>
                  </a:path>
                </a:pathLst>
              </a:custGeom>
              <a:solidFill>
                <a:schemeClr val="accent1"/>
              </a:solidFill>
              <a:ln w="38100" cmpd="sng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377" name="Line 78"/>
              <p:cNvSpPr>
                <a:spLocks noChangeShapeType="1"/>
              </p:cNvSpPr>
              <p:nvPr/>
            </p:nvSpPr>
            <p:spPr bwMode="auto">
              <a:xfrm>
                <a:off x="1306" y="2267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1" name="Rectangle 79"/>
              <p:cNvSpPr>
                <a:spLocks noChangeArrowheads="1"/>
              </p:cNvSpPr>
              <p:nvPr/>
            </p:nvSpPr>
            <p:spPr bwMode="auto">
              <a:xfrm>
                <a:off x="1116" y="2928"/>
                <a:ext cx="120" cy="2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bg2">
                    <a:lumMod val="25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0379" name="Text Box 80"/>
              <p:cNvSpPr txBox="1">
                <a:spLocks noChangeArrowheads="1"/>
              </p:cNvSpPr>
              <p:nvPr/>
            </p:nvSpPr>
            <p:spPr bwMode="auto">
              <a:xfrm>
                <a:off x="816" y="2928"/>
                <a:ext cx="36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 i="1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800" baseline="-250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S</a:t>
                </a:r>
                <a:endParaRPr lang="en-US" altLang="zh-CN" sz="2400">
                  <a:solidFill>
                    <a:srgbClr val="8C0F02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0380" name="Text Box 81"/>
              <p:cNvSpPr txBox="1">
                <a:spLocks noChangeArrowheads="1"/>
              </p:cNvSpPr>
              <p:nvPr/>
            </p:nvSpPr>
            <p:spPr bwMode="auto">
              <a:xfrm>
                <a:off x="1680" y="2352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>
                  <a:solidFill>
                    <a:srgbClr val="8C0F02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0381" name="Text Box 82"/>
              <p:cNvSpPr txBox="1">
                <a:spLocks noChangeArrowheads="1"/>
              </p:cNvSpPr>
              <p:nvPr/>
            </p:nvSpPr>
            <p:spPr bwMode="auto">
              <a:xfrm>
                <a:off x="1728" y="268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 i="1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400" i="1">
                  <a:solidFill>
                    <a:srgbClr val="8C0F02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0382" name="Text Box 83"/>
              <p:cNvSpPr txBox="1">
                <a:spLocks noChangeArrowheads="1"/>
              </p:cNvSpPr>
              <p:nvPr/>
            </p:nvSpPr>
            <p:spPr bwMode="auto">
              <a:xfrm>
                <a:off x="1728" y="297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800">
                    <a:solidFill>
                      <a:srgbClr val="8C0F02"/>
                    </a:solidFill>
                    <a:latin typeface="Times New Roman" panose="02020603050405020304" pitchFamily="18" charset="0"/>
                  </a:rPr>
                  <a:t>_</a:t>
                </a:r>
                <a:endParaRPr lang="en-US" altLang="zh-CN" sz="2400">
                  <a:solidFill>
                    <a:srgbClr val="8C0F02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56" name="Oval 84"/>
              <p:cNvSpPr>
                <a:spLocks noChangeArrowheads="1"/>
              </p:cNvSpPr>
              <p:nvPr/>
            </p:nvSpPr>
            <p:spPr bwMode="auto">
              <a:xfrm>
                <a:off x="1824" y="2304"/>
                <a:ext cx="68" cy="68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57" name="Oval 85"/>
              <p:cNvSpPr>
                <a:spLocks noChangeArrowheads="1"/>
              </p:cNvSpPr>
              <p:nvPr/>
            </p:nvSpPr>
            <p:spPr bwMode="auto">
              <a:xfrm>
                <a:off x="1824" y="3360"/>
                <a:ext cx="68" cy="68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1pPr>
                <a:lvl2pPr marL="742950" indent="-28575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2pPr>
                <a:lvl3pPr marL="11430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3pPr>
                <a:lvl4pPr marL="16002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4pPr>
                <a:lvl5pPr marL="2057400" indent="-228600"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90" name="AutoShape 4"/>
          <p:cNvSpPr>
            <a:spLocks noChangeArrowheads="1"/>
          </p:cNvSpPr>
          <p:nvPr/>
        </p:nvSpPr>
        <p:spPr bwMode="auto">
          <a:xfrm>
            <a:off x="2736317" y="2382234"/>
            <a:ext cx="898409" cy="415549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endParaRPr lang="zh-CN" altLang="en-US" sz="2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0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utoUpdateAnimBg="0"/>
      <p:bldP spid="100440" grpId="0" animBg="1"/>
      <p:bldP spid="81" grpId="0"/>
      <p:bldP spid="9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idx="1"/>
          </p:nvPr>
        </p:nvSpPr>
        <p:spPr>
          <a:xfrm>
            <a:off x="576263" y="728663"/>
            <a:ext cx="7956550" cy="4968875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lnSpc>
                <a:spcPct val="16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实际两种电源模型的等效变换时应注意以下几点：</a:t>
            </a:r>
          </a:p>
          <a:p>
            <a:pPr marL="0" indent="720725" algn="just" eaLnBrk="1" fontAlgn="auto" hangingPunct="1">
              <a:lnSpc>
                <a:spcPct val="16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(1)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两种模型仅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对外电路而言是互为等效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的，即</a:t>
            </a:r>
            <a:r>
              <a:rPr lang="zh-CN" altLang="en-US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变换后不会改变外电路中任一处电流和电压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720725" algn="just" eaLnBrk="1" fontAlgn="auto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但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对于电源内部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来说，在电路结构发生变化的条件下，讨论其电流电压的等效问题，显然是没有意义的。</a:t>
            </a:r>
          </a:p>
          <a:p>
            <a:pPr marL="0" indent="720725" algn="just" eaLnBrk="1" fontAlgn="auto" hangingPunct="1">
              <a:lnSpc>
                <a:spcPct val="16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(2)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正确选用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电压源的极性和电流源的方向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，以保证变换前后端口具有相同的伏安关系。</a:t>
            </a:r>
          </a:p>
        </p:txBody>
      </p:sp>
      <p:sp>
        <p:nvSpPr>
          <p:cNvPr id="101379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01380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80" y="4630133"/>
            <a:ext cx="5348573" cy="213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6FB1851-5FA9-2064-76F7-F2A62304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7" y="0"/>
            <a:ext cx="90086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34061626"/>
      </p:ext>
    </p:extLst>
  </p:cSld>
  <p:clrMapOvr>
    <a:masterClrMapping/>
  </p:clrMapOvr>
  <p:transition spd="med"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45174" y="558526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02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2403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240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2405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2406" name="Rectangle 2"/>
          <p:cNvSpPr>
            <a:spLocks noGrp="1" noChangeArrowheads="1"/>
          </p:cNvSpPr>
          <p:nvPr>
            <p:ph sz="quarter" idx="2"/>
          </p:nvPr>
        </p:nvSpPr>
        <p:spPr>
          <a:xfrm>
            <a:off x="303213" y="623600"/>
            <a:ext cx="7923212" cy="411163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1-6  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求图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1.22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）所示电路的等效电流源模型。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6" y="1549987"/>
            <a:ext cx="334645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546462"/>
            <a:ext cx="230505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10" y="4845050"/>
            <a:ext cx="2752725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59540" y="5054119"/>
          <a:ext cx="252095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Equation" r:id="rId7" imgW="1199515" imgH="446405" progId="Equation.DSMT4">
                  <p:embed/>
                </p:oleObj>
              </mc:Choice>
              <mc:Fallback>
                <p:oleObj name="Equation" r:id="rId7" imgW="1199515" imgH="446405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540" y="5054119"/>
                        <a:ext cx="2520950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98126" y="3910105"/>
            <a:ext cx="7215187" cy="9787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  <a:buFont typeface="Times New Roman" panose="02020603050405020304" pitchFamily="18" charset="0"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理想电压源与任何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二端元件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并联，都可以直接等效为理想电压源。</a:t>
            </a:r>
          </a:p>
        </p:txBody>
      </p:sp>
      <p:sp>
        <p:nvSpPr>
          <p:cNvPr id="3" name="矩形 2"/>
          <p:cNvSpPr/>
          <p:nvPr/>
        </p:nvSpPr>
        <p:spPr>
          <a:xfrm>
            <a:off x="4374793" y="3559412"/>
            <a:ext cx="2339102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包括电流源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en-US" sz="2400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5557" y="507134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2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342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342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3429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3430" name="Rectangle 2"/>
          <p:cNvSpPr>
            <a:spLocks noGrp="1" noChangeArrowheads="1"/>
          </p:cNvSpPr>
          <p:nvPr>
            <p:ph sz="quarter" idx="2"/>
          </p:nvPr>
        </p:nvSpPr>
        <p:spPr>
          <a:xfrm>
            <a:off x="439738" y="563329"/>
            <a:ext cx="8596882" cy="459022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1-7  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用等效化简法求图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1.23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）所示电路中的电压</a:t>
            </a:r>
            <a:r>
              <a:rPr lang="en-US" altLang="zh-CN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U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和电流</a:t>
            </a:r>
            <a:r>
              <a:rPr lang="en-US" altLang="zh-CN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zh-CN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10343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pic>
        <p:nvPicPr>
          <p:cNvPr id="1034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1017815"/>
            <a:ext cx="3681412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72" y="1256689"/>
            <a:ext cx="3579812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291122" y="2317139"/>
            <a:ext cx="431800" cy="144462"/>
          </a:xfrm>
          <a:prstGeom prst="rightArrow">
            <a:avLst>
              <a:gd name="adj1" fmla="val 50000"/>
              <a:gd name="adj2" fmla="val 149451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0" y="3502102"/>
            <a:ext cx="3592512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179390" y="4524452"/>
            <a:ext cx="431800" cy="144462"/>
          </a:xfrm>
          <a:prstGeom prst="rightArrow">
            <a:avLst>
              <a:gd name="adj1" fmla="val 50000"/>
              <a:gd name="adj2" fmla="val 149451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4227739" y="4466630"/>
            <a:ext cx="431800" cy="144463"/>
          </a:xfrm>
          <a:prstGeom prst="rightArrow">
            <a:avLst>
              <a:gd name="adj1" fmla="val 50000"/>
              <a:gd name="adj2" fmla="val 149450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2" y="3549187"/>
            <a:ext cx="2919094" cy="213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447800" y="5841031"/>
          <a:ext cx="2477485" cy="757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Equation" r:id="rId8" imgW="1245235" imgH="393700" progId="Equation.DSMT4">
                  <p:embed/>
                </p:oleObj>
              </mc:Choice>
              <mc:Fallback>
                <p:oleObj name="Equation" r:id="rId8" imgW="1245235" imgH="39370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841031"/>
                        <a:ext cx="2477485" cy="7574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742416" y="5841031"/>
          <a:ext cx="2687481" cy="7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Equation" r:id="rId10" imgW="1296035" imgH="393700" progId="Equation.DSMT4">
                  <p:embed/>
                </p:oleObj>
              </mc:Choice>
              <mc:Fallback>
                <p:oleObj name="Equation" r:id="rId10" imgW="1296035" imgH="3937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2416" y="5841031"/>
                        <a:ext cx="2687481" cy="7975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611190" y="1030138"/>
            <a:ext cx="1656490" cy="2470872"/>
          </a:xfrm>
          <a:prstGeom prst="rect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928286" y="1340710"/>
            <a:ext cx="1083914" cy="2050773"/>
          </a:xfrm>
          <a:prstGeom prst="rect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55470" y="3658715"/>
            <a:ext cx="1296180" cy="1930586"/>
          </a:xfrm>
          <a:prstGeom prst="rect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204167" y="1340709"/>
            <a:ext cx="1032203" cy="2050773"/>
          </a:xfrm>
          <a:prstGeom prst="rect">
            <a:avLst/>
          </a:pr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275714" y="3632554"/>
            <a:ext cx="1032203" cy="1956747"/>
          </a:xfrm>
          <a:prstGeom prst="rect">
            <a:avLst/>
          </a:pr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530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90" y="620610"/>
            <a:ext cx="7845032" cy="252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5000"/>
              </a:lnSpc>
              <a:buNone/>
              <a:defRPr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电路的作用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 </a:t>
            </a: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电能传输、分配与转换：电力系统中的输电线路；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传送和处理信号：电话线路；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测量电路：万用表；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存储信息：计算机存储电路；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31074" name="Picture 2" descr="https://gimg2.baidu.com/image_search/src=http%3A%2F%2Fattach.dataguru.cn%2Fattachments%2Fforum%2F201507%2F05%2F112359rzpovxyjpz7p71kj.jpg&amp;refer=http%3A%2F%2Fattach.dataguru.cn&amp;app=2002&amp;size=f9999,10000&amp;q=a80&amp;n=0&amp;g=0n&amp;fmt=jpeg?sec=1633522030&amp;t=3bbd2a2c5634716741791d2bf8be4a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0" y="3068950"/>
            <a:ext cx="6912960" cy="40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25410" y="581060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7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547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547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547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5478" name="Rectangle 2"/>
          <p:cNvSpPr>
            <a:spLocks noGrp="1" noChangeArrowheads="1"/>
          </p:cNvSpPr>
          <p:nvPr>
            <p:ph sz="quarter" idx="2"/>
          </p:nvPr>
        </p:nvSpPr>
        <p:spPr>
          <a:xfrm>
            <a:off x="264422" y="692620"/>
            <a:ext cx="7923213" cy="411163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1-8  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将图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1.24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）所示电路化为最简形式。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zh-CN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548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pic>
        <p:nvPicPr>
          <p:cNvPr id="10548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7" y="1115203"/>
            <a:ext cx="4248590" cy="235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58" y="1115203"/>
            <a:ext cx="3719510" cy="237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sz="quarter" idx="3"/>
          </p:nvPr>
        </p:nvSpPr>
        <p:spPr>
          <a:xfrm>
            <a:off x="264422" y="1166133"/>
            <a:ext cx="1022350" cy="431800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4456005"/>
            <a:ext cx="3902731" cy="23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860300" y="5581542"/>
            <a:ext cx="431800" cy="144462"/>
          </a:xfrm>
          <a:prstGeom prst="rightArrow">
            <a:avLst>
              <a:gd name="adj1" fmla="val 50000"/>
              <a:gd name="adj2" fmla="val 149451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0" y="4634790"/>
            <a:ext cx="2490788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4842901" y="2228792"/>
            <a:ext cx="431800" cy="144463"/>
          </a:xfrm>
          <a:prstGeom prst="rightArrow">
            <a:avLst>
              <a:gd name="adj1" fmla="val 50000"/>
              <a:gd name="adj2" fmla="val 149450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8327" y="5581542"/>
            <a:ext cx="431800" cy="144463"/>
          </a:xfrm>
          <a:prstGeom prst="rightArrow">
            <a:avLst>
              <a:gd name="adj1" fmla="val 50000"/>
              <a:gd name="adj2" fmla="val 149450"/>
            </a:avLst>
          </a:prstGeom>
          <a:solidFill>
            <a:srgbClr val="FF3300"/>
          </a:solidFill>
          <a:ln w="9525" algn="ctr">
            <a:solidFill>
              <a:srgbClr val="FF33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480" y="1266789"/>
            <a:ext cx="1119513" cy="2088290"/>
          </a:xfrm>
          <a:prstGeom prst="rect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92100" y="1266789"/>
            <a:ext cx="864120" cy="2088290"/>
          </a:xfrm>
          <a:prstGeom prst="rect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029786" y="1266789"/>
            <a:ext cx="1678093" cy="1152160"/>
          </a:xfrm>
          <a:prstGeom prst="rect">
            <a:avLst/>
          </a:pr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424561" y="1266789"/>
            <a:ext cx="1099849" cy="1152160"/>
          </a:xfrm>
          <a:prstGeom prst="rect">
            <a:avLst/>
          </a:pr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57225" y="3418852"/>
            <a:ext cx="83793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  <a:buFont typeface="Times New Roman" panose="02020603050405020304" pitchFamily="18" charset="0"/>
              <a:buNone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理想电流源与任何二端元件串联，都可以直接等效为理想电流源。</a:t>
            </a: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657225" y="3974759"/>
            <a:ext cx="83793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  <a:buFont typeface="Times New Roman" panose="02020603050405020304" pitchFamily="18" charset="0"/>
              <a:buNone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理想电压源与任何二端元件并联，都可以直接等效为理想电压源。</a:t>
            </a:r>
          </a:p>
        </p:txBody>
      </p:sp>
      <p:sp>
        <p:nvSpPr>
          <p:cNvPr id="23" name="矩形 22"/>
          <p:cNvSpPr/>
          <p:nvPr/>
        </p:nvSpPr>
        <p:spPr>
          <a:xfrm>
            <a:off x="6336640" y="1158773"/>
            <a:ext cx="1331790" cy="2240497"/>
          </a:xfrm>
          <a:prstGeom prst="rect">
            <a:avLst/>
          </a:prstGeom>
          <a:solidFill>
            <a:schemeClr val="accent6">
              <a:lumMod val="75000"/>
              <a:alpha val="3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102627" y="4587539"/>
            <a:ext cx="1331790" cy="2153921"/>
          </a:xfrm>
          <a:prstGeom prst="rect">
            <a:avLst/>
          </a:prstGeom>
          <a:solidFill>
            <a:schemeClr val="accent6">
              <a:lumMod val="75000"/>
              <a:alpha val="3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2" grpId="0" animBg="1"/>
      <p:bldP spid="2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57225"/>
            <a:ext cx="52927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b="1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1.6   </a:t>
            </a:r>
            <a:r>
              <a:rPr lang="zh-CN" altLang="en-US" sz="3600" b="1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基尔霍夫定律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23875" y="1520825"/>
            <a:ext cx="8143875" cy="44291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ß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Þ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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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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624205" fontAlgn="auto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它反映了电路中所有支路电压和电流所遵循的基本规律，是分析集总参数电路的基本定律。基尔霍夫定律与元件特性构成了电路分析的基础。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kumimoji="1" lang="en-US" altLang="zh-CN" b="1" dirty="0">
              <a:solidFill>
                <a:srgbClr val="00206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</a:t>
            </a:r>
            <a:r>
              <a:rPr kumimoji="1"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一、几个名词（支路、结点、回路）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</a:t>
            </a:r>
            <a:r>
              <a:rPr kumimoji="1"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二、基尔霍夫电流定律（</a:t>
            </a:r>
            <a:r>
              <a:rPr kumimoji="1"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KCL</a:t>
            </a:r>
            <a:r>
              <a:rPr kumimoji="1"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）</a:t>
            </a:r>
            <a:endParaRPr kumimoji="1" lang="en-US" altLang="zh-CN" b="1" dirty="0">
              <a:solidFill>
                <a:srgbClr val="00206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</a:t>
            </a:r>
            <a:r>
              <a:rPr kumimoji="1"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三、基尔霍夫电压定律（</a:t>
            </a:r>
            <a:r>
              <a:rPr kumimoji="1"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KVL</a:t>
            </a:r>
            <a:r>
              <a:rPr kumimoji="1"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kumimoji="1" lang="en-US" altLang="zh-CN" b="1" dirty="0">
              <a:solidFill>
                <a:srgbClr val="00206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524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07525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8" grpId="0"/>
      <p:bldP spid="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8547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854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8549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649663" y="1665288"/>
            <a:ext cx="4643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143000" indent="-11430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电路中通过同一电流的一个分支</a:t>
            </a:r>
            <a:endParaRPr lang="en-US" altLang="zh-CN" sz="24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659074" y="2440364"/>
            <a:ext cx="53790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三条或三条以上支路的连接点称为节点。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999162" y="4154806"/>
            <a:ext cx="2293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支路数：</a:t>
            </a:r>
            <a:r>
              <a:rPr lang="en-US" altLang="zh-CN" sz="3200" b="1">
                <a:latin typeface="Times New Roman" panose="02020603050405020304" pitchFamily="18" charset="0"/>
              </a:rPr>
              <a:t>b=3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224212" y="3368994"/>
            <a:ext cx="400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010275" y="5226369"/>
            <a:ext cx="2212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节点数：</a:t>
            </a:r>
            <a:r>
              <a:rPr lang="en-US" altLang="zh-CN" sz="2800" b="1">
                <a:latin typeface="Times New Roman" panose="02020603050405020304" pitchFamily="18" charset="0"/>
              </a:rPr>
              <a:t>n=2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224212" y="6226494"/>
            <a:ext cx="4778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40" name="Text Box 33"/>
          <p:cNvSpPr txBox="1">
            <a:spLocks noChangeArrowheads="1"/>
          </p:cNvSpPr>
          <p:nvPr/>
        </p:nvSpPr>
        <p:spPr bwMode="auto">
          <a:xfrm>
            <a:off x="792163" y="1165225"/>
            <a:ext cx="1714500" cy="461665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支路（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24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AutoShape 34"/>
          <p:cNvSpPr>
            <a:spLocks noChangeArrowheads="1"/>
          </p:cNvSpPr>
          <p:nvPr/>
        </p:nvSpPr>
        <p:spPr bwMode="auto">
          <a:xfrm rot="-606174">
            <a:off x="2803525" y="1231900"/>
            <a:ext cx="776288" cy="187325"/>
          </a:xfrm>
          <a:prstGeom prst="rightArrow">
            <a:avLst>
              <a:gd name="adj1" fmla="val 50000"/>
              <a:gd name="adj2" fmla="val 124111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AutoShape 35"/>
          <p:cNvSpPr>
            <a:spLocks noChangeArrowheads="1"/>
          </p:cNvSpPr>
          <p:nvPr/>
        </p:nvSpPr>
        <p:spPr bwMode="auto">
          <a:xfrm rot="815681">
            <a:off x="2798763" y="1684338"/>
            <a:ext cx="792162" cy="144462"/>
          </a:xfrm>
          <a:prstGeom prst="rightArrow">
            <a:avLst>
              <a:gd name="adj1" fmla="val 50000"/>
              <a:gd name="adj2" fmla="val 137088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8559" name="Text Box 36"/>
          <p:cNvSpPr txBox="1">
            <a:spLocks noChangeArrowheads="1"/>
          </p:cNvSpPr>
          <p:nvPr/>
        </p:nvSpPr>
        <p:spPr bwMode="auto">
          <a:xfrm>
            <a:off x="3857625" y="1214438"/>
            <a:ext cx="345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zh-CN" sz="2400" b="1">
              <a:solidFill>
                <a:srgbClr val="FFFF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Text Box 37"/>
          <p:cNvSpPr txBox="1">
            <a:spLocks noChangeArrowheads="1"/>
          </p:cNvSpPr>
          <p:nvPr/>
        </p:nvSpPr>
        <p:spPr bwMode="auto">
          <a:xfrm>
            <a:off x="3649663" y="1022350"/>
            <a:ext cx="5000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电路中没有分支的一段电路</a:t>
            </a:r>
          </a:p>
        </p:txBody>
      </p:sp>
      <p:grpSp>
        <p:nvGrpSpPr>
          <p:cNvPr id="45" name="Group 38"/>
          <p:cNvGrpSpPr/>
          <p:nvPr/>
        </p:nvGrpSpPr>
        <p:grpSpPr bwMode="auto">
          <a:xfrm>
            <a:off x="3892550" y="3213420"/>
            <a:ext cx="719137" cy="584201"/>
            <a:chOff x="2200" y="976"/>
            <a:chExt cx="453" cy="368"/>
          </a:xfrm>
        </p:grpSpPr>
        <p:sp>
          <p:nvSpPr>
            <p:cNvPr id="108595" name="Line 39"/>
            <p:cNvSpPr>
              <a:spLocks noChangeShapeType="1"/>
            </p:cNvSpPr>
            <p:nvPr/>
          </p:nvSpPr>
          <p:spPr bwMode="auto">
            <a:xfrm>
              <a:off x="2200" y="1344"/>
              <a:ext cx="453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8596" name="Text Box 40"/>
            <p:cNvSpPr txBox="1">
              <a:spLocks noChangeArrowheads="1"/>
            </p:cNvSpPr>
            <p:nvPr/>
          </p:nvSpPr>
          <p:spPr bwMode="auto">
            <a:xfrm>
              <a:off x="2229" y="976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 dirty="0">
                  <a:latin typeface="Times New Roman" panose="02020603050405020304" pitchFamily="18" charset="0"/>
                </a:rPr>
                <a:t>3</a:t>
              </a: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8" name="Group 41"/>
          <p:cNvGrpSpPr/>
          <p:nvPr/>
        </p:nvGrpSpPr>
        <p:grpSpPr bwMode="auto">
          <a:xfrm>
            <a:off x="3675062" y="5021581"/>
            <a:ext cx="431800" cy="576263"/>
            <a:chOff x="3515" y="2387"/>
            <a:chExt cx="272" cy="363"/>
          </a:xfrm>
        </p:grpSpPr>
        <p:sp>
          <p:nvSpPr>
            <p:cNvPr id="108593" name="Line 42"/>
            <p:cNvSpPr>
              <a:spLocks noChangeShapeType="1"/>
            </p:cNvSpPr>
            <p:nvPr/>
          </p:nvSpPr>
          <p:spPr bwMode="auto">
            <a:xfrm>
              <a:off x="3515" y="2387"/>
              <a:ext cx="0" cy="363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8594" name="Text Box 43"/>
            <p:cNvSpPr txBox="1">
              <a:spLocks noChangeArrowheads="1"/>
            </p:cNvSpPr>
            <p:nvPr/>
          </p:nvSpPr>
          <p:spPr bwMode="auto">
            <a:xfrm>
              <a:off x="3515" y="2387"/>
              <a:ext cx="27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1" name="Group 44"/>
          <p:cNvGrpSpPr/>
          <p:nvPr/>
        </p:nvGrpSpPr>
        <p:grpSpPr bwMode="auto">
          <a:xfrm>
            <a:off x="2251075" y="3240407"/>
            <a:ext cx="574675" cy="571501"/>
            <a:chOff x="930" y="984"/>
            <a:chExt cx="362" cy="360"/>
          </a:xfrm>
        </p:grpSpPr>
        <p:sp>
          <p:nvSpPr>
            <p:cNvPr id="108591" name="Line 45"/>
            <p:cNvSpPr>
              <a:spLocks noChangeShapeType="1"/>
            </p:cNvSpPr>
            <p:nvPr/>
          </p:nvSpPr>
          <p:spPr bwMode="auto">
            <a:xfrm>
              <a:off x="930" y="1344"/>
              <a:ext cx="362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8592" name="Text Box 46"/>
            <p:cNvSpPr txBox="1">
              <a:spLocks noChangeArrowheads="1"/>
            </p:cNvSpPr>
            <p:nvPr/>
          </p:nvSpPr>
          <p:spPr bwMode="auto">
            <a:xfrm>
              <a:off x="952" y="984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i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54" name="Text Box 47"/>
          <p:cNvSpPr txBox="1">
            <a:spLocks noChangeArrowheads="1"/>
          </p:cNvSpPr>
          <p:nvPr/>
        </p:nvSpPr>
        <p:spPr bwMode="auto">
          <a:xfrm>
            <a:off x="800036" y="2370286"/>
            <a:ext cx="1706627" cy="46166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节点（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24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5" name="AutoShape 48"/>
          <p:cNvSpPr>
            <a:spLocks noChangeArrowheads="1"/>
          </p:cNvSpPr>
          <p:nvPr/>
        </p:nvSpPr>
        <p:spPr bwMode="auto">
          <a:xfrm>
            <a:off x="2871724" y="2584450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6" name="Text Box 33"/>
          <p:cNvSpPr txBox="1">
            <a:spLocks noChangeArrowheads="1"/>
          </p:cNvSpPr>
          <p:nvPr/>
        </p:nvSpPr>
        <p:spPr bwMode="auto">
          <a:xfrm>
            <a:off x="357158" y="357166"/>
            <a:ext cx="2500330" cy="523220"/>
          </a:xfrm>
          <a:prstGeom prst="rect">
            <a:avLst/>
          </a:prstGeom>
          <a:solidFill>
            <a:srgbClr val="FFFF00"/>
          </a:solidFill>
          <a:ln w="38100" algn="ctr">
            <a:solidFill>
              <a:schemeClr val="hlink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ln>
                  <a:solidFill>
                    <a:srgbClr val="C00000"/>
                  </a:solidFill>
                </a:ln>
                <a:solidFill>
                  <a:srgbClr val="00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一、电路名词</a:t>
            </a:r>
            <a:endParaRPr lang="en-US" altLang="zh-CN" sz="2800" dirty="0">
              <a:ln>
                <a:solidFill>
                  <a:srgbClr val="C00000"/>
                </a:solidFill>
              </a:ln>
              <a:solidFill>
                <a:srgbClr val="00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7" name="Group 9"/>
          <p:cNvGrpSpPr/>
          <p:nvPr/>
        </p:nvGrpSpPr>
        <p:grpSpPr bwMode="auto">
          <a:xfrm>
            <a:off x="866775" y="3869056"/>
            <a:ext cx="5040312" cy="2435225"/>
            <a:chOff x="158" y="1389"/>
            <a:chExt cx="3175" cy="1534"/>
          </a:xfrm>
        </p:grpSpPr>
        <p:sp>
          <p:nvSpPr>
            <p:cNvPr id="108568" name="Text Box 10"/>
            <p:cNvSpPr txBox="1">
              <a:spLocks noChangeArrowheads="1"/>
            </p:cNvSpPr>
            <p:nvPr/>
          </p:nvSpPr>
          <p:spPr bwMode="auto">
            <a:xfrm>
              <a:off x="594" y="1815"/>
              <a:ext cx="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8569" name="Text Box 11"/>
            <p:cNvSpPr txBox="1">
              <a:spLocks noChangeArrowheads="1"/>
            </p:cNvSpPr>
            <p:nvPr/>
          </p:nvSpPr>
          <p:spPr bwMode="auto">
            <a:xfrm>
              <a:off x="1657" y="1843"/>
              <a:ext cx="30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60" name="Oval 12"/>
            <p:cNvSpPr>
              <a:spLocks noChangeArrowheads="1"/>
            </p:cNvSpPr>
            <p:nvPr/>
          </p:nvSpPr>
          <p:spPr bwMode="auto">
            <a:xfrm>
              <a:off x="603" y="1667"/>
              <a:ext cx="345" cy="34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61" name="Oval 13"/>
            <p:cNvSpPr>
              <a:spLocks noChangeArrowheads="1"/>
            </p:cNvSpPr>
            <p:nvPr/>
          </p:nvSpPr>
          <p:spPr bwMode="auto">
            <a:xfrm>
              <a:off x="1623" y="1667"/>
              <a:ext cx="345" cy="34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62" name="Line 14"/>
            <p:cNvSpPr>
              <a:spLocks noChangeShapeType="1"/>
            </p:cNvSpPr>
            <p:nvPr/>
          </p:nvSpPr>
          <p:spPr bwMode="auto">
            <a:xfrm>
              <a:off x="1796" y="1437"/>
              <a:ext cx="0" cy="1439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1724" y="2315"/>
              <a:ext cx="144" cy="34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2700">
              <a:solidFill>
                <a:schemeClr val="bg2">
                  <a:lumMod val="25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 flipV="1">
              <a:off x="776" y="1437"/>
              <a:ext cx="0" cy="1439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5" name="Line 17"/>
            <p:cNvSpPr>
              <a:spLocks noChangeShapeType="1"/>
            </p:cNvSpPr>
            <p:nvPr/>
          </p:nvSpPr>
          <p:spPr bwMode="auto">
            <a:xfrm flipV="1">
              <a:off x="2816" y="1437"/>
              <a:ext cx="0" cy="1439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6" name="Line 18"/>
            <p:cNvSpPr>
              <a:spLocks noChangeShapeType="1"/>
            </p:cNvSpPr>
            <p:nvPr/>
          </p:nvSpPr>
          <p:spPr bwMode="auto">
            <a:xfrm>
              <a:off x="776" y="2876"/>
              <a:ext cx="2040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7" name="Line 19"/>
            <p:cNvSpPr>
              <a:spLocks noChangeShapeType="1"/>
            </p:cNvSpPr>
            <p:nvPr/>
          </p:nvSpPr>
          <p:spPr bwMode="auto">
            <a:xfrm>
              <a:off x="776" y="1437"/>
              <a:ext cx="2040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8" name="Rectangle 20"/>
            <p:cNvSpPr>
              <a:spLocks noChangeArrowheads="1"/>
            </p:cNvSpPr>
            <p:nvPr/>
          </p:nvSpPr>
          <p:spPr bwMode="auto">
            <a:xfrm>
              <a:off x="2744" y="2013"/>
              <a:ext cx="144" cy="34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2700">
              <a:solidFill>
                <a:schemeClr val="bg2">
                  <a:lumMod val="25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69" name="Rectangle 21"/>
            <p:cNvSpPr>
              <a:spLocks noChangeArrowheads="1"/>
            </p:cNvSpPr>
            <p:nvPr/>
          </p:nvSpPr>
          <p:spPr bwMode="auto">
            <a:xfrm>
              <a:off x="704" y="2301"/>
              <a:ext cx="144" cy="34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2700">
              <a:solidFill>
                <a:schemeClr val="bg2">
                  <a:lumMod val="25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108580" name="Text Box 22"/>
            <p:cNvSpPr txBox="1">
              <a:spLocks noChangeArrowheads="1"/>
            </p:cNvSpPr>
            <p:nvPr/>
          </p:nvSpPr>
          <p:spPr bwMode="auto">
            <a:xfrm>
              <a:off x="476" y="1389"/>
              <a:ext cx="2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8581" name="Text Box 23"/>
            <p:cNvSpPr txBox="1">
              <a:spLocks noChangeArrowheads="1"/>
            </p:cNvSpPr>
            <p:nvPr/>
          </p:nvSpPr>
          <p:spPr bwMode="auto">
            <a:xfrm>
              <a:off x="476" y="1888"/>
              <a:ext cx="22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108582" name="Text Box 24"/>
            <p:cNvSpPr txBox="1">
              <a:spLocks noChangeArrowheads="1"/>
            </p:cNvSpPr>
            <p:nvPr/>
          </p:nvSpPr>
          <p:spPr bwMode="auto">
            <a:xfrm>
              <a:off x="230" y="2310"/>
              <a:ext cx="54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8583" name="Text Box 25"/>
            <p:cNvSpPr txBox="1">
              <a:spLocks noChangeArrowheads="1"/>
            </p:cNvSpPr>
            <p:nvPr/>
          </p:nvSpPr>
          <p:spPr bwMode="auto">
            <a:xfrm>
              <a:off x="158" y="1584"/>
              <a:ext cx="54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S1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8584" name="Text Box 26"/>
            <p:cNvSpPr txBox="1">
              <a:spLocks noChangeArrowheads="1"/>
            </p:cNvSpPr>
            <p:nvPr/>
          </p:nvSpPr>
          <p:spPr bwMode="auto">
            <a:xfrm>
              <a:off x="1519" y="1389"/>
              <a:ext cx="2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8585" name="Text Box 27"/>
            <p:cNvSpPr txBox="1">
              <a:spLocks noChangeArrowheads="1"/>
            </p:cNvSpPr>
            <p:nvPr/>
          </p:nvSpPr>
          <p:spPr bwMode="auto">
            <a:xfrm>
              <a:off x="1519" y="1888"/>
              <a:ext cx="229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108586" name="Text Box 28"/>
            <p:cNvSpPr txBox="1">
              <a:spLocks noChangeArrowheads="1"/>
            </p:cNvSpPr>
            <p:nvPr/>
          </p:nvSpPr>
          <p:spPr bwMode="auto">
            <a:xfrm>
              <a:off x="1149" y="1640"/>
              <a:ext cx="54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S2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8587" name="Text Box 29"/>
            <p:cNvSpPr txBox="1">
              <a:spLocks noChangeArrowheads="1"/>
            </p:cNvSpPr>
            <p:nvPr/>
          </p:nvSpPr>
          <p:spPr bwMode="auto">
            <a:xfrm>
              <a:off x="1235" y="2366"/>
              <a:ext cx="54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8588" name="Text Box 30"/>
            <p:cNvSpPr txBox="1">
              <a:spLocks noChangeArrowheads="1"/>
            </p:cNvSpPr>
            <p:nvPr/>
          </p:nvSpPr>
          <p:spPr bwMode="auto">
            <a:xfrm>
              <a:off x="2787" y="2022"/>
              <a:ext cx="54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79" name="Oval 31"/>
            <p:cNvSpPr>
              <a:spLocks noChangeArrowheads="1"/>
            </p:cNvSpPr>
            <p:nvPr/>
          </p:nvSpPr>
          <p:spPr bwMode="auto">
            <a:xfrm>
              <a:off x="1759" y="1389"/>
              <a:ext cx="81" cy="8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80" name="Oval 32"/>
            <p:cNvSpPr>
              <a:spLocks noChangeArrowheads="1"/>
            </p:cNvSpPr>
            <p:nvPr/>
          </p:nvSpPr>
          <p:spPr bwMode="auto">
            <a:xfrm>
              <a:off x="1759" y="2841"/>
              <a:ext cx="81" cy="8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4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/>
      <p:bldP spid="40" grpId="0" animBg="1"/>
      <p:bldP spid="41" grpId="0" animBg="1"/>
      <p:bldP spid="42" grpId="0" animBg="1"/>
      <p:bldP spid="44" grpId="0"/>
      <p:bldP spid="54" grpId="0" animBg="1" autoUpdateAnimBg="0"/>
      <p:bldP spid="5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957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9572" name="Rectangle 14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09573" name="Rectangle 16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643313" y="785813"/>
            <a:ext cx="4321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电路中任一闭合路径。</a:t>
            </a:r>
            <a:r>
              <a:rPr lang="en-US" alt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l </a:t>
            </a:r>
            <a:r>
              <a:rPr lang="en-US" altLang="zh-CN" sz="2400" b="1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357563" y="4471898"/>
            <a:ext cx="52149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除了构成回路本身的支路以外，在回路内部不再含有任何支路，这样的回路叫做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网孔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235825" y="2565400"/>
            <a:ext cx="731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i="1">
                <a:latin typeface="Times New Roman" panose="02020603050405020304" pitchFamily="18" charset="0"/>
              </a:rPr>
              <a:t>l</a:t>
            </a:r>
            <a:r>
              <a:rPr lang="en-US" altLang="zh-CN" sz="3200">
                <a:latin typeface="Times New Roman" panose="02020603050405020304" pitchFamily="18" charset="0"/>
              </a:rPr>
              <a:t>=3</a:t>
            </a:r>
          </a:p>
        </p:txBody>
      </p:sp>
      <p:grpSp>
        <p:nvGrpSpPr>
          <p:cNvPr id="12" name="Group 6"/>
          <p:cNvGrpSpPr/>
          <p:nvPr/>
        </p:nvGrpSpPr>
        <p:grpSpPr bwMode="auto">
          <a:xfrm>
            <a:off x="1414463" y="1711325"/>
            <a:ext cx="5040312" cy="2436813"/>
            <a:chOff x="158" y="1388"/>
            <a:chExt cx="3175" cy="1535"/>
          </a:xfrm>
        </p:grpSpPr>
        <p:sp>
          <p:nvSpPr>
            <p:cNvPr id="109591" name="Text Box 7"/>
            <p:cNvSpPr txBox="1">
              <a:spLocks noChangeArrowheads="1"/>
            </p:cNvSpPr>
            <p:nvPr/>
          </p:nvSpPr>
          <p:spPr bwMode="auto">
            <a:xfrm>
              <a:off x="594" y="1815"/>
              <a:ext cx="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9592" name="Text Box 8"/>
            <p:cNvSpPr txBox="1">
              <a:spLocks noChangeArrowheads="1"/>
            </p:cNvSpPr>
            <p:nvPr/>
          </p:nvSpPr>
          <p:spPr bwMode="auto">
            <a:xfrm>
              <a:off x="1657" y="1843"/>
              <a:ext cx="30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619" y="1676"/>
              <a:ext cx="313" cy="32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5715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1639" y="1685"/>
              <a:ext cx="320" cy="32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5715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1796" y="1437"/>
              <a:ext cx="0" cy="1439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1738" y="2371"/>
              <a:ext cx="116" cy="23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2700">
              <a:solidFill>
                <a:schemeClr val="bg2">
                  <a:lumMod val="25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V="1">
              <a:off x="776" y="1437"/>
              <a:ext cx="0" cy="1439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V="1">
              <a:off x="2816" y="1437"/>
              <a:ext cx="0" cy="1439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>
              <a:off x="776" y="2876"/>
              <a:ext cx="2040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>
              <a:off x="776" y="1437"/>
              <a:ext cx="2040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2758" y="2069"/>
              <a:ext cx="116" cy="23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2700">
              <a:solidFill>
                <a:schemeClr val="bg2">
                  <a:lumMod val="25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718" y="2357"/>
              <a:ext cx="116" cy="23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2700">
              <a:solidFill>
                <a:schemeClr val="bg2">
                  <a:lumMod val="25000"/>
                </a:schemeClr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109603" name="Text Box 19"/>
            <p:cNvSpPr txBox="1">
              <a:spLocks noChangeArrowheads="1"/>
            </p:cNvSpPr>
            <p:nvPr/>
          </p:nvSpPr>
          <p:spPr bwMode="auto">
            <a:xfrm>
              <a:off x="475" y="1388"/>
              <a:ext cx="24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9604" name="Text Box 20"/>
            <p:cNvSpPr txBox="1">
              <a:spLocks noChangeArrowheads="1"/>
            </p:cNvSpPr>
            <p:nvPr/>
          </p:nvSpPr>
          <p:spPr bwMode="auto">
            <a:xfrm>
              <a:off x="475" y="1886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109605" name="Text Box 21"/>
            <p:cNvSpPr txBox="1">
              <a:spLocks noChangeArrowheads="1"/>
            </p:cNvSpPr>
            <p:nvPr/>
          </p:nvSpPr>
          <p:spPr bwMode="auto">
            <a:xfrm>
              <a:off x="230" y="2310"/>
              <a:ext cx="54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9606" name="Text Box 22"/>
            <p:cNvSpPr txBox="1">
              <a:spLocks noChangeArrowheads="1"/>
            </p:cNvSpPr>
            <p:nvPr/>
          </p:nvSpPr>
          <p:spPr bwMode="auto">
            <a:xfrm>
              <a:off x="158" y="1584"/>
              <a:ext cx="54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S1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9607" name="Text Box 23"/>
            <p:cNvSpPr txBox="1">
              <a:spLocks noChangeArrowheads="1"/>
            </p:cNvSpPr>
            <p:nvPr/>
          </p:nvSpPr>
          <p:spPr bwMode="auto">
            <a:xfrm>
              <a:off x="1519" y="1389"/>
              <a:ext cx="2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9608" name="Text Box 24"/>
            <p:cNvSpPr txBox="1">
              <a:spLocks noChangeArrowheads="1"/>
            </p:cNvSpPr>
            <p:nvPr/>
          </p:nvSpPr>
          <p:spPr bwMode="auto">
            <a:xfrm>
              <a:off x="1519" y="1888"/>
              <a:ext cx="229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109609" name="Text Box 25"/>
            <p:cNvSpPr txBox="1">
              <a:spLocks noChangeArrowheads="1"/>
            </p:cNvSpPr>
            <p:nvPr/>
          </p:nvSpPr>
          <p:spPr bwMode="auto">
            <a:xfrm>
              <a:off x="1149" y="1640"/>
              <a:ext cx="54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u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S2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9610" name="Text Box 26"/>
            <p:cNvSpPr txBox="1">
              <a:spLocks noChangeArrowheads="1"/>
            </p:cNvSpPr>
            <p:nvPr/>
          </p:nvSpPr>
          <p:spPr bwMode="auto">
            <a:xfrm>
              <a:off x="1235" y="2366"/>
              <a:ext cx="54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9611" name="Text Box 27"/>
            <p:cNvSpPr txBox="1">
              <a:spLocks noChangeArrowheads="1"/>
            </p:cNvSpPr>
            <p:nvPr/>
          </p:nvSpPr>
          <p:spPr bwMode="auto">
            <a:xfrm>
              <a:off x="2787" y="2022"/>
              <a:ext cx="54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>
                  <a:latin typeface="Times New Roman" panose="02020603050405020304" pitchFamily="18" charset="0"/>
                </a:rPr>
                <a:t>R</a:t>
              </a:r>
              <a:r>
                <a:rPr lang="en-US" altLang="zh-CN" sz="2800" baseline="-250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34" name="Oval 28"/>
            <p:cNvSpPr>
              <a:spLocks noChangeArrowheads="1"/>
            </p:cNvSpPr>
            <p:nvPr/>
          </p:nvSpPr>
          <p:spPr bwMode="auto">
            <a:xfrm>
              <a:off x="1759" y="1389"/>
              <a:ext cx="81" cy="8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35" name="Oval 29"/>
            <p:cNvSpPr>
              <a:spLocks noChangeArrowheads="1"/>
            </p:cNvSpPr>
            <p:nvPr/>
          </p:nvSpPr>
          <p:spPr bwMode="auto">
            <a:xfrm>
              <a:off x="1759" y="2841"/>
              <a:ext cx="81" cy="8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</p:grpSp>
      <p:grpSp>
        <p:nvGrpSpPr>
          <p:cNvPr id="36" name="Group 30"/>
          <p:cNvGrpSpPr/>
          <p:nvPr/>
        </p:nvGrpSpPr>
        <p:grpSpPr bwMode="auto">
          <a:xfrm>
            <a:off x="2724150" y="2433638"/>
            <a:ext cx="633413" cy="1092200"/>
            <a:chOff x="4980" y="1428"/>
            <a:chExt cx="212" cy="594"/>
          </a:xfrm>
        </p:grpSpPr>
        <p:sp>
          <p:nvSpPr>
            <p:cNvPr id="109589" name="Arc 31"/>
            <p:cNvSpPr/>
            <p:nvPr/>
          </p:nvSpPr>
          <p:spPr bwMode="auto">
            <a:xfrm>
              <a:off x="4980" y="1428"/>
              <a:ext cx="212" cy="594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590" name="Text Box 32"/>
            <p:cNvSpPr txBox="1">
              <a:spLocks noChangeArrowheads="1"/>
            </p:cNvSpPr>
            <p:nvPr/>
          </p:nvSpPr>
          <p:spPr bwMode="auto">
            <a:xfrm>
              <a:off x="5025" y="1580"/>
              <a:ext cx="122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9" name="Group 33"/>
          <p:cNvGrpSpPr/>
          <p:nvPr/>
        </p:nvGrpSpPr>
        <p:grpSpPr bwMode="auto">
          <a:xfrm>
            <a:off x="4727575" y="2433638"/>
            <a:ext cx="565150" cy="1092200"/>
            <a:chOff x="4980" y="1428"/>
            <a:chExt cx="212" cy="594"/>
          </a:xfrm>
        </p:grpSpPr>
        <p:sp>
          <p:nvSpPr>
            <p:cNvPr id="109587" name="Arc 34"/>
            <p:cNvSpPr/>
            <p:nvPr/>
          </p:nvSpPr>
          <p:spPr bwMode="auto">
            <a:xfrm>
              <a:off x="4980" y="1428"/>
              <a:ext cx="212" cy="594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588" name="Text Box 35"/>
            <p:cNvSpPr txBox="1">
              <a:spLocks noChangeArrowheads="1"/>
            </p:cNvSpPr>
            <p:nvPr/>
          </p:nvSpPr>
          <p:spPr bwMode="auto">
            <a:xfrm>
              <a:off x="5017" y="1580"/>
              <a:ext cx="137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42" name="Text Box 36"/>
          <p:cNvSpPr txBox="1">
            <a:spLocks noChangeArrowheads="1"/>
          </p:cNvSpPr>
          <p:nvPr/>
        </p:nvSpPr>
        <p:spPr bwMode="auto">
          <a:xfrm>
            <a:off x="5949950" y="1782763"/>
            <a:ext cx="3635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43" name="Freeform 37"/>
          <p:cNvSpPr/>
          <p:nvPr/>
        </p:nvSpPr>
        <p:spPr bwMode="auto">
          <a:xfrm>
            <a:off x="3143250" y="1857375"/>
            <a:ext cx="3311525" cy="2592388"/>
          </a:xfrm>
          <a:custGeom>
            <a:avLst/>
            <a:gdLst>
              <a:gd name="T0" fmla="*/ 0 w 2147"/>
              <a:gd name="T1" fmla="*/ 2147483647 h 1717"/>
              <a:gd name="T2" fmla="*/ 2147483647 w 2147"/>
              <a:gd name="T3" fmla="*/ 2147483647 h 1717"/>
              <a:gd name="T4" fmla="*/ 2147483647 w 2147"/>
              <a:gd name="T5" fmla="*/ 2147483647 h 1717"/>
              <a:gd name="T6" fmla="*/ 2147483647 w 2147"/>
              <a:gd name="T7" fmla="*/ 0 h 1717"/>
              <a:gd name="T8" fmla="*/ 0 60000 65536"/>
              <a:gd name="T9" fmla="*/ 0 60000 65536"/>
              <a:gd name="T10" fmla="*/ 0 60000 65536"/>
              <a:gd name="T11" fmla="*/ 0 60000 65536"/>
              <a:gd name="T12" fmla="*/ 0 w 2147"/>
              <a:gd name="T13" fmla="*/ 0 h 1717"/>
              <a:gd name="T14" fmla="*/ 2147 w 2147"/>
              <a:gd name="T15" fmla="*/ 1717 h 17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47" h="1717">
                <a:moveTo>
                  <a:pt x="0" y="1542"/>
                </a:moveTo>
                <a:cubicBezTo>
                  <a:pt x="159" y="1572"/>
                  <a:pt x="318" y="1603"/>
                  <a:pt x="635" y="1588"/>
                </a:cubicBezTo>
                <a:cubicBezTo>
                  <a:pt x="952" y="1573"/>
                  <a:pt x="1663" y="1717"/>
                  <a:pt x="1905" y="1452"/>
                </a:cubicBezTo>
                <a:cubicBezTo>
                  <a:pt x="2147" y="1187"/>
                  <a:pt x="2116" y="593"/>
                  <a:pt x="2086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785813" y="714524"/>
            <a:ext cx="1819275" cy="46166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回路（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AutoShape 41"/>
          <p:cNvSpPr>
            <a:spLocks noChangeArrowheads="1"/>
          </p:cNvSpPr>
          <p:nvPr/>
        </p:nvSpPr>
        <p:spPr bwMode="auto">
          <a:xfrm>
            <a:off x="2928938" y="928688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773113" y="4641725"/>
            <a:ext cx="1714500" cy="46166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网孔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AutoShape 43"/>
          <p:cNvSpPr>
            <a:spLocks noChangeArrowheads="1"/>
          </p:cNvSpPr>
          <p:nvPr/>
        </p:nvSpPr>
        <p:spPr bwMode="auto">
          <a:xfrm>
            <a:off x="2819400" y="4785518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1285875" y="5786438"/>
            <a:ext cx="5184775" cy="45720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网孔是回路，但回路不一定是网孔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10" grpId="0" autoUpdateAnimBg="0"/>
      <p:bldP spid="11" grpId="0" autoUpdateAnimBg="0"/>
      <p:bldP spid="42" grpId="0"/>
      <p:bldP spid="43" grpId="0" animBg="1"/>
      <p:bldP spid="43" grpId="1" animBg="1"/>
      <p:bldP spid="44" grpId="0" animBg="1" autoUpdateAnimBg="0"/>
      <p:bldP spid="45" grpId="0" animBg="1"/>
      <p:bldP spid="46" grpId="0" animBg="1" autoUpdateAnimBg="0"/>
      <p:bldP spid="47" grpId="0" animBg="1"/>
      <p:bldP spid="48" grpId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957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09572" name="Rectangle 14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109573" name="Rectangle 16"/>
          <p:cNvSpPr>
            <a:spLocks noChangeArrowheads="1"/>
          </p:cNvSpPr>
          <p:nvPr/>
        </p:nvSpPr>
        <p:spPr bwMode="auto">
          <a:xfrm>
            <a:off x="4479925" y="-200025"/>
            <a:ext cx="184150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Times New Roman" panose="02020603050405020304" pitchFamily="18" charset="0"/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77" y="1254695"/>
            <a:ext cx="6162811" cy="347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792131" y="1458118"/>
            <a:ext cx="1714500" cy="461963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支路</a:t>
            </a:r>
            <a:endParaRPr lang="en-US" altLang="zh-CN" sz="24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1" name="Text Box 47"/>
          <p:cNvSpPr txBox="1">
            <a:spLocks noChangeArrowheads="1"/>
          </p:cNvSpPr>
          <p:nvPr/>
        </p:nvSpPr>
        <p:spPr bwMode="auto">
          <a:xfrm>
            <a:off x="800036" y="2370137"/>
            <a:ext cx="1706627" cy="46196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节点</a:t>
            </a:r>
            <a:endParaRPr lang="en-US" altLang="zh-CN" sz="24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2" name="Text Box 40"/>
          <p:cNvSpPr txBox="1">
            <a:spLocks noChangeArrowheads="1"/>
          </p:cNvSpPr>
          <p:nvPr/>
        </p:nvSpPr>
        <p:spPr bwMode="auto">
          <a:xfrm>
            <a:off x="800036" y="3270249"/>
            <a:ext cx="1706627" cy="46196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回路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Text Box 42"/>
          <p:cNvSpPr txBox="1">
            <a:spLocks noChangeArrowheads="1"/>
          </p:cNvSpPr>
          <p:nvPr/>
        </p:nvSpPr>
        <p:spPr bwMode="auto">
          <a:xfrm>
            <a:off x="792131" y="4164582"/>
            <a:ext cx="1714500" cy="46196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网孔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642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10595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9315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1059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1059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1105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0063" y="857251"/>
            <a:ext cx="8215312" cy="2931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二、基尔霍夫电流定律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irchhoff’s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urrent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aw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KCL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KCL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：在任一时刻，对于电路中任一节点， 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流入该节点电流之和等于流出该节点 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的电流之和。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450" y="3717040"/>
            <a:ext cx="3240450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流入节点的电流为（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流出节点的电流为（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3771C264-CBE3-6ED8-44C3-7EBA3C555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431122"/>
              </p:ext>
            </p:extLst>
          </p:nvPr>
        </p:nvGraphicFramePr>
        <p:xfrm>
          <a:off x="618401" y="4872154"/>
          <a:ext cx="230505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Equation" r:id="rId4" imgW="375920" imgH="207645" progId="Equation.3">
                  <p:embed/>
                </p:oleObj>
              </mc:Choice>
              <mc:Fallback>
                <p:oleObj name="Equation" r:id="rId4" imgW="375920" imgH="207645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01" y="4872154"/>
                        <a:ext cx="2305050" cy="12017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1A7E1E22-EC35-BCF1-28D9-8A8C9BABDE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79476"/>
              </p:ext>
            </p:extLst>
          </p:nvPr>
        </p:nvGraphicFramePr>
        <p:xfrm>
          <a:off x="3498126" y="5016616"/>
          <a:ext cx="30956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Equation" r:id="rId6" imgW="609600" imgH="90805" progId="Equation.3">
                  <p:embed/>
                </p:oleObj>
              </mc:Choice>
              <mc:Fallback>
                <p:oleObj name="Equation" r:id="rId6" imgW="609600" imgH="90805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126" y="5016616"/>
                        <a:ext cx="309562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8" descr="羊皮纸">
            <a:extLst>
              <a:ext uri="{FF2B5EF4-FFF2-40B4-BE49-F238E27FC236}">
                <a16:creationId xmlns:a16="http://schemas.microsoft.com/office/drawing/2014/main" id="{FD076271-A504-A7D7-0B5C-62473303B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223" y="4941210"/>
            <a:ext cx="1800665" cy="1296988"/>
          </a:xfrm>
          <a:prstGeom prst="wedgeRectCallout">
            <a:avLst>
              <a:gd name="adj1" fmla="val -78699"/>
              <a:gd name="adj2" fmla="val -12286"/>
            </a:avLst>
          </a:prstGeom>
          <a:blipFill dpi="0" rotWithShape="1">
            <a:blip r:embed="rId8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流进的电流等于流出的电流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432300" y="3871913"/>
            <a:ext cx="331311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也可写成</a:t>
            </a:r>
            <a:endParaRPr lang="zh-CN" altLang="en-US" sz="2800" b="1">
              <a:solidFill>
                <a:srgbClr val="8C0F0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81038" y="2566193"/>
            <a:ext cx="576262" cy="51911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684213" y="836613"/>
          <a:ext cx="230505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Equation" r:id="rId3" imgW="375920" imgH="207645" progId="Equation.3">
                  <p:embed/>
                </p:oleObj>
              </mc:Choice>
              <mc:Fallback>
                <p:oleObj name="Equation" r:id="rId3" imgW="375920" imgH="207645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836613"/>
                        <a:ext cx="2305050" cy="12017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3563938" y="981075"/>
          <a:ext cx="30956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Equation" r:id="rId5" imgW="609600" imgH="90805" progId="Equation.3">
                  <p:embed/>
                </p:oleObj>
              </mc:Choice>
              <mc:Fallback>
                <p:oleObj name="Equation" r:id="rId5" imgW="609600" imgH="90805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981075"/>
                        <a:ext cx="309562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8" descr="羊皮纸"/>
          <p:cNvSpPr>
            <a:spLocks noChangeArrowheads="1"/>
          </p:cNvSpPr>
          <p:nvPr/>
        </p:nvSpPr>
        <p:spPr bwMode="auto">
          <a:xfrm>
            <a:off x="7102035" y="905669"/>
            <a:ext cx="1800665" cy="1296988"/>
          </a:xfrm>
          <a:prstGeom prst="wedgeRectCallout">
            <a:avLst>
              <a:gd name="adj1" fmla="val -78699"/>
              <a:gd name="adj2" fmla="val -12286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流进的电流等于流出的电流</a:t>
            </a:r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285331"/>
            <a:ext cx="3300412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425950" y="2944813"/>
          <a:ext cx="295275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8" name="Equation" r:id="rId9" imgW="1008380" imgH="229870" progId="Equation.DSMT4">
                  <p:embed/>
                </p:oleObj>
              </mc:Choice>
              <mc:Fallback>
                <p:oleObj name="Equation" r:id="rId9" imgW="1008380" imgH="22987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4813"/>
                        <a:ext cx="2952750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432300" y="4581525"/>
          <a:ext cx="37433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9" name="Equation" r:id="rId11" imgW="1250950" imgH="229870" progId="Equation.DSMT4">
                  <p:embed/>
                </p:oleObj>
              </mc:Choice>
              <mc:Fallback>
                <p:oleObj name="Equation" r:id="rId11" imgW="1250950" imgH="22987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4581525"/>
                        <a:ext cx="3743325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4572000" y="5401111"/>
            <a:ext cx="3313112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流入为“</a:t>
            </a:r>
            <a:r>
              <a:rPr lang="en-US" altLang="zh-CN" sz="28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8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2800" b="1" dirty="0">
              <a:solidFill>
                <a:srgbClr val="8C0F0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None/>
            </a:pPr>
            <a:r>
              <a:rPr lang="zh-CN" altLang="en-US" sz="28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流出为“</a:t>
            </a:r>
            <a:r>
              <a:rPr lang="en-US" altLang="zh-CN" sz="28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800" b="1" dirty="0">
                <a:solidFill>
                  <a:srgbClr val="8C0F0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2800" b="1" dirty="0">
              <a:solidFill>
                <a:srgbClr val="8C0F0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1629" name="AutoShape 32" descr="斜纹布">
            <a:hlinkClick r:id="" action="ppaction://hlinkshowjump?jump=previousslide" highlightClick="1">
              <a:snd r:embed="rId13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1630" name="AutoShape 33" descr="斜纹布">
            <a:hlinkClick r:id="" action="ppaction://hlinkshowjump?jump=nextslide" highlightClick="1">
              <a:snd r:embed="rId13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 autoUpdateAnimBg="0"/>
      <p:bldP spid="3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96863"/>
            <a:ext cx="513715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1"/>
          <p:cNvSpPr txBox="1">
            <a:spLocks noChangeArrowheads="1"/>
          </p:cNvSpPr>
          <p:nvPr/>
        </p:nvSpPr>
        <p:spPr bwMode="auto">
          <a:xfrm>
            <a:off x="395288" y="641350"/>
            <a:ext cx="3097212" cy="10156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KCL</a:t>
            </a:r>
            <a:r>
              <a:rPr kumimoji="1" lang="zh-CN" altLang="en-US" sz="20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可推广应用于电路中包围多个结点的任一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闭合封闭面</a:t>
            </a: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03288" y="2241550"/>
          <a:ext cx="20812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Equation" r:id="rId4" imgW="970280" imgH="229870" progId="Equation.DSMT4">
                  <p:embed/>
                </p:oleObj>
              </mc:Choice>
              <mc:Fallback>
                <p:oleObj name="Equation" r:id="rId4" imgW="970280" imgH="22987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2241550"/>
                        <a:ext cx="208121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7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6" y="3534450"/>
            <a:ext cx="6967538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13706" y="6309400"/>
            <a:ext cx="6013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000">
                <a:latin typeface="Times New Roman" panose="02020603050405020304" pitchFamily="18" charset="0"/>
              </a:rPr>
              <a:t> （</a:t>
            </a:r>
            <a:r>
              <a:rPr lang="en-US" altLang="zh-CN" sz="2000">
                <a:latin typeface="Times New Roman" panose="02020603050405020304" pitchFamily="18" charset="0"/>
              </a:rPr>
              <a:t>a</a:t>
            </a:r>
            <a:r>
              <a:rPr lang="zh-CN" altLang="zh-CN" sz="2000">
                <a:latin typeface="Times New Roman" panose="02020603050405020304" pitchFamily="18" charset="0"/>
              </a:rPr>
              <a:t>）</a:t>
            </a:r>
            <a:r>
              <a:rPr lang="en-US" altLang="zh-CN" sz="2000">
                <a:latin typeface="Times New Roman" panose="02020603050405020304" pitchFamily="18" charset="0"/>
              </a:rPr>
              <a:t>I=0                                           </a:t>
            </a:r>
            <a:r>
              <a:rPr lang="zh-CN" altLang="zh-CN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b</a:t>
            </a:r>
            <a:r>
              <a:rPr lang="zh-CN" altLang="zh-CN" sz="2000">
                <a:latin typeface="Times New Roman" panose="02020603050405020304" pitchFamily="18" charset="0"/>
              </a:rPr>
              <a:t>）</a:t>
            </a:r>
            <a:r>
              <a:rPr lang="en-US" altLang="zh-CN" sz="2000">
                <a:latin typeface="Times New Roman" panose="02020603050405020304" pitchFamily="18" charset="0"/>
              </a:rPr>
              <a:t>I=0</a:t>
            </a:r>
            <a:endParaRPr lang="zh-CN" altLang="zh-CN" sz="2000">
              <a:latin typeface="Times New Roman" panose="02020603050405020304" pitchFamily="18" charset="0"/>
            </a:endParaRPr>
          </a:p>
        </p:txBody>
      </p:sp>
      <p:sp>
        <p:nvSpPr>
          <p:cNvPr id="112648" name="AutoShape 32" descr="斜纹布">
            <a:hlinkClick r:id="" action="ppaction://hlinkshowjump?jump=previousslide" highlightClick="1">
              <a:snd r:embed="rId7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2649" name="AutoShape 33" descr="斜纹布">
            <a:hlinkClick r:id="" action="ppaction://hlinkshowjump?jump=nextslide" highlightClick="1">
              <a:snd r:embed="rId7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323410" y="2934375"/>
            <a:ext cx="820914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KCL</a:t>
            </a:r>
            <a:r>
              <a:rPr kumimoji="1" lang="zh-CN" altLang="en-US" sz="24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还可用于判断两部分电路之间的电流关系</a:t>
            </a: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7540288" y="96808"/>
            <a:ext cx="1334174" cy="40011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广义节点</a:t>
            </a: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6660290" y="5157240"/>
            <a:ext cx="2007460" cy="707886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电流必须有闭合回路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 animBg="1"/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48819" y="509843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666" name="矩形 1"/>
          <p:cNvSpPr>
            <a:spLocks noChangeArrowheads="1"/>
          </p:cNvSpPr>
          <p:nvPr/>
        </p:nvSpPr>
        <p:spPr bwMode="auto">
          <a:xfrm>
            <a:off x="539750" y="512763"/>
            <a:ext cx="8351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1-9  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1.29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所示电路中，列出各结点的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KCL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方程。</a:t>
            </a:r>
          </a:p>
        </p:txBody>
      </p:sp>
      <p:pic>
        <p:nvPicPr>
          <p:cNvPr id="1136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166813"/>
            <a:ext cx="5167313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079500" y="2543175"/>
          <a:ext cx="23764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Equation" r:id="rId4" imgW="889000" imgH="228600" progId="Equation.DSMT4">
                  <p:embed/>
                </p:oleObj>
              </mc:Choice>
              <mc:Fallback>
                <p:oleObj name="Equation" r:id="rId4" imgW="889000" imgH="2286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543175"/>
                        <a:ext cx="237648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079500" y="3933825"/>
          <a:ext cx="2400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Equation" r:id="rId6" imgW="915035" imgH="228600" progId="Equation.DSMT4">
                  <p:embed/>
                </p:oleObj>
              </mc:Choice>
              <mc:Fallback>
                <p:oleObj name="Equation" r:id="rId6" imgW="915035" imgH="2286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3933825"/>
                        <a:ext cx="24003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066715"/>
              </p:ext>
            </p:extLst>
          </p:nvPr>
        </p:nvGraphicFramePr>
        <p:xfrm>
          <a:off x="2946400" y="4757738"/>
          <a:ext cx="22447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Equation" r:id="rId8" imgW="863280" imgH="228600" progId="Equation.DSMT4">
                  <p:embed/>
                </p:oleObj>
              </mc:Choice>
              <mc:Fallback>
                <p:oleObj name="Equation" r:id="rId8" imgW="863280" imgH="2286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4757738"/>
                        <a:ext cx="22447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627264"/>
              </p:ext>
            </p:extLst>
          </p:nvPr>
        </p:nvGraphicFramePr>
        <p:xfrm>
          <a:off x="2947988" y="5597525"/>
          <a:ext cx="22415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Equation" r:id="rId10" imgW="850680" imgH="228600" progId="Equation.DSMT4">
                  <p:embed/>
                </p:oleObj>
              </mc:Choice>
              <mc:Fallback>
                <p:oleObj name="Equation" r:id="rId10" imgW="850680" imgH="2286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5597525"/>
                        <a:ext cx="22415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47675" y="1349375"/>
            <a:ext cx="2433638" cy="4762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>
            <a:lvl1pPr indent="26860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69938" y="3260725"/>
            <a:ext cx="2449512" cy="523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结点</a:t>
            </a:r>
            <a:r>
              <a:rPr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为                    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79463" y="4746625"/>
            <a:ext cx="1878012" cy="523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结点</a:t>
            </a:r>
            <a:r>
              <a:rPr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为                    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803275" y="5546725"/>
            <a:ext cx="1854200" cy="523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结点</a:t>
            </a:r>
            <a:r>
              <a:rPr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为                    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55650" y="2024063"/>
            <a:ext cx="2433638" cy="4778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结点</a:t>
            </a:r>
            <a:r>
              <a:rPr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为                    </a:t>
            </a:r>
          </a:p>
        </p:txBody>
      </p:sp>
      <p:sp>
        <p:nvSpPr>
          <p:cNvPr id="113677" name="AutoShape 32" descr="斜纹布">
            <a:hlinkClick r:id="" action="ppaction://hlinkshowjump?jump=previousslide" highlightClick="1">
              <a:snd r:embed="rId1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113678" name="AutoShape 33" descr="斜纹布">
            <a:hlinkClick r:id="" action="ppaction://hlinkshowjump?jump=nextslide" highlightClick="1">
              <a:snd r:embed="rId1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11213"/>
            <a:ext cx="7643813" cy="1214438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三、基尔霍夫电压定律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irchhoff’s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oltage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aw 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KVL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4691" name="Rectangle 3"/>
          <p:cNvSpPr txBox="1">
            <a:spLocks noChangeArrowheads="1"/>
          </p:cNvSpPr>
          <p:nvPr/>
        </p:nvSpPr>
        <p:spPr bwMode="auto">
          <a:xfrm>
            <a:off x="500063" y="2000250"/>
            <a:ext cx="8001000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tx2"/>
              </a:buClr>
              <a:buSzPct val="50000"/>
              <a:buFontTx/>
              <a:buNone/>
            </a:pPr>
            <a:r>
              <a:rPr lang="en-US" altLang="zh-CN" sz="320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KVL</a:t>
            </a:r>
            <a:r>
              <a:rPr lang="zh-CN" altLang="en-US" sz="320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320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在任一时刻，沿电路中任一闭合回路</a:t>
            </a:r>
            <a:endParaRPr lang="en-US" altLang="zh-CN" sz="320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tx2"/>
              </a:buClr>
              <a:buSzPct val="50000"/>
              <a:buFontTx/>
              <a:buNone/>
            </a:pPr>
            <a:r>
              <a:rPr lang="en-US" altLang="zh-CN" sz="320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320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绕行一周，所有电压降的代数和为零。</a:t>
            </a:r>
          </a:p>
          <a:p>
            <a:pPr eaLnBrk="1" hangingPunct="1"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</a:pPr>
            <a:endParaRPr lang="en-US" altLang="zh-CN" sz="320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3384550" y="3500438"/>
          <a:ext cx="1736725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Equation" r:id="rId3" imgW="292100" imgH="220345" progId="Equation.DSMT4">
                  <p:embed/>
                </p:oleObj>
              </mc:Choice>
              <mc:Fallback>
                <p:oleObj name="Equation" r:id="rId3" imgW="292100" imgH="220345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3500438"/>
                        <a:ext cx="1736725" cy="11890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776056"/>
              </p:ext>
            </p:extLst>
          </p:nvPr>
        </p:nvGraphicFramePr>
        <p:xfrm>
          <a:off x="2786063" y="5000624"/>
          <a:ext cx="3024187" cy="73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Equation" r:id="rId5" imgW="648335" imgH="78105" progId="Equation.3">
                  <p:embed/>
                </p:oleObj>
              </mc:Choice>
              <mc:Fallback>
                <p:oleObj name="Equation" r:id="rId5" imgW="648335" imgH="78105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5000624"/>
                        <a:ext cx="3024187" cy="732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AutoShape 32" descr="斜纹布">
            <a:hlinkClick r:id="" action="ppaction://hlinkshowjump?jump=previousslide" highlightClick="1">
              <a:snd r:embed="rId7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4695" name="AutoShape 33" descr="斜纹布">
            <a:hlinkClick r:id="" action="ppaction://hlinkshowjump?jump=nextslide" highlightClick="1">
              <a:snd r:embed="rId7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530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39088" y="1675970"/>
            <a:ext cx="5979230" cy="3841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电源： 提供电能量。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如蓄电池、发电机、太阳能电池等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电压源、电流源</a:t>
            </a:r>
          </a:p>
          <a:p>
            <a:pPr fontAlgn="auto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负载： 消耗能量而做功。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如电灯、电动机、电磁铁、电磁炉等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fontAlgn="auto">
              <a:lnSpc>
                <a:spcPct val="125000"/>
              </a:lnSpc>
              <a:spcAft>
                <a:spcPts val="0"/>
              </a:spcAft>
              <a:buNone/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实现能量转换：光、声、热、磁、机械能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auto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中间环节： 传输、分配、控制电能的部分。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如连接导线，开关等</a:t>
            </a:r>
          </a:p>
        </p:txBody>
      </p:sp>
      <p:grpSp>
        <p:nvGrpSpPr>
          <p:cNvPr id="7" name="Group 6"/>
          <p:cNvGrpSpPr/>
          <p:nvPr/>
        </p:nvGrpSpPr>
        <p:grpSpPr bwMode="auto">
          <a:xfrm>
            <a:off x="6796569" y="1916790"/>
            <a:ext cx="457200" cy="762000"/>
            <a:chOff x="864" y="2555"/>
            <a:chExt cx="288" cy="480"/>
          </a:xfrm>
        </p:grpSpPr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864" y="2555"/>
              <a:ext cx="288" cy="480"/>
            </a:xfrm>
            <a:prstGeom prst="can">
              <a:avLst>
                <a:gd name="adj" fmla="val 41667"/>
              </a:avLst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960" y="2555"/>
              <a:ext cx="96" cy="85"/>
            </a:xfrm>
            <a:prstGeom prst="can">
              <a:avLst>
                <a:gd name="adj" fmla="val 45690"/>
              </a:avLst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Group 42"/>
          <p:cNvGrpSpPr/>
          <p:nvPr/>
        </p:nvGrpSpPr>
        <p:grpSpPr bwMode="auto">
          <a:xfrm>
            <a:off x="7710488" y="2132820"/>
            <a:ext cx="1130300" cy="455613"/>
            <a:chOff x="3243" y="1752"/>
            <a:chExt cx="712" cy="287"/>
          </a:xfrm>
        </p:grpSpPr>
        <p:sp>
          <p:nvSpPr>
            <p:cNvPr id="11" name="Line 43"/>
            <p:cNvSpPr>
              <a:spLocks noChangeShapeType="1"/>
            </p:cNvSpPr>
            <p:nvPr/>
          </p:nvSpPr>
          <p:spPr bwMode="auto">
            <a:xfrm>
              <a:off x="3334" y="1888"/>
              <a:ext cx="226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Line 44"/>
            <p:cNvSpPr>
              <a:spLocks noChangeShapeType="1"/>
            </p:cNvSpPr>
            <p:nvPr/>
          </p:nvSpPr>
          <p:spPr bwMode="auto">
            <a:xfrm>
              <a:off x="3243" y="1797"/>
              <a:ext cx="408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13" name="Object 45"/>
            <p:cNvGraphicFramePr>
              <a:graphicFrameLocks noChangeAspect="1"/>
            </p:cNvGraphicFramePr>
            <p:nvPr/>
          </p:nvGraphicFramePr>
          <p:xfrm>
            <a:off x="3687" y="1752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Equation" r:id="rId5" imgW="38735" imgH="45085" progId="Equation.3">
                    <p:embed/>
                  </p:oleObj>
                </mc:Choice>
                <mc:Fallback>
                  <p:oleObj name="Equation" r:id="rId5" imgW="38735" imgH="45085" progId="Equation.3">
                    <p:embed/>
                    <p:pic>
                      <p:nvPicPr>
                        <p:cNvPr id="13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1752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Litebulb"/>
          <p:cNvSpPr>
            <a:spLocks noEditPoints="1" noChangeArrowheads="1"/>
          </p:cNvSpPr>
          <p:nvPr/>
        </p:nvSpPr>
        <p:spPr bwMode="auto">
          <a:xfrm>
            <a:off x="6821969" y="3282067"/>
            <a:ext cx="431800" cy="6477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39"/>
          <p:cNvGrpSpPr/>
          <p:nvPr/>
        </p:nvGrpSpPr>
        <p:grpSpPr bwMode="auto">
          <a:xfrm>
            <a:off x="7918110" y="3330785"/>
            <a:ext cx="700088" cy="574675"/>
            <a:chOff x="4694" y="1344"/>
            <a:chExt cx="441" cy="362"/>
          </a:xfrm>
        </p:grpSpPr>
        <p:sp>
          <p:nvSpPr>
            <p:cNvPr id="16" name="Rectangle 40"/>
            <p:cNvSpPr>
              <a:spLocks noChangeArrowheads="1"/>
            </p:cNvSpPr>
            <p:nvPr/>
          </p:nvSpPr>
          <p:spPr bwMode="auto">
            <a:xfrm>
              <a:off x="4694" y="1344"/>
              <a:ext cx="136" cy="362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17" name="Object 41"/>
            <p:cNvGraphicFramePr>
              <a:graphicFrameLocks noChangeAspect="1"/>
            </p:cNvGraphicFramePr>
            <p:nvPr/>
          </p:nvGraphicFramePr>
          <p:xfrm>
            <a:off x="4867" y="1344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Equation" r:id="rId7" imgW="38735" imgH="45085" progId="Equation.3">
                    <p:embed/>
                  </p:oleObj>
                </mc:Choice>
                <mc:Fallback>
                  <p:oleObj name="Equation" r:id="rId7" imgW="38735" imgH="45085" progId="Equation.3">
                    <p:embed/>
                    <p:pic>
                      <p:nvPicPr>
                        <p:cNvPr id="17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7" y="1344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3"/>
          <p:cNvGrpSpPr/>
          <p:nvPr/>
        </p:nvGrpSpPr>
        <p:grpSpPr bwMode="auto">
          <a:xfrm>
            <a:off x="6712780" y="4760525"/>
            <a:ext cx="777177" cy="477838"/>
            <a:chOff x="1344" y="1884"/>
            <a:chExt cx="336" cy="239"/>
          </a:xfrm>
        </p:grpSpPr>
        <p:graphicFrame>
          <p:nvGraphicFramePr>
            <p:cNvPr id="19" name="Object 4"/>
            <p:cNvGraphicFramePr>
              <a:graphicFrameLocks noChangeAspect="1"/>
            </p:cNvGraphicFramePr>
            <p:nvPr/>
          </p:nvGraphicFramePr>
          <p:xfrm>
            <a:off x="1344" y="1884"/>
            <a:ext cx="336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VISIO" r:id="rId9" imgW="6126480" imgH="4434840" progId="Visio.Drawing.4">
                    <p:embed/>
                  </p:oleObj>
                </mc:Choice>
                <mc:Fallback>
                  <p:oleObj name="VISIO" r:id="rId9" imgW="6126480" imgH="4434840" progId="Visio.Drawing.4">
                    <p:embed/>
                    <p:pic>
                      <p:nvPicPr>
                        <p:cNvPr id="1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884"/>
                          <a:ext cx="336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V="1">
              <a:off x="1440" y="2016"/>
              <a:ext cx="1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784419" y="4687500"/>
            <a:ext cx="833779" cy="576262"/>
            <a:chOff x="7524409" y="5361977"/>
            <a:chExt cx="833779" cy="576262"/>
          </a:xfrm>
        </p:grpSpPr>
        <p:sp>
          <p:nvSpPr>
            <p:cNvPr id="22" name="Line 56"/>
            <p:cNvSpPr>
              <a:spLocks noChangeShapeType="1"/>
            </p:cNvSpPr>
            <p:nvPr/>
          </p:nvSpPr>
          <p:spPr bwMode="auto">
            <a:xfrm>
              <a:off x="7524409" y="5722339"/>
              <a:ext cx="239981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Line 57"/>
            <p:cNvSpPr>
              <a:spLocks noChangeShapeType="1"/>
            </p:cNvSpPr>
            <p:nvPr/>
          </p:nvSpPr>
          <p:spPr bwMode="auto">
            <a:xfrm>
              <a:off x="8124753" y="5722339"/>
              <a:ext cx="233435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Line 58"/>
            <p:cNvSpPr>
              <a:spLocks noChangeShapeType="1"/>
            </p:cNvSpPr>
            <p:nvPr/>
          </p:nvSpPr>
          <p:spPr bwMode="auto">
            <a:xfrm>
              <a:off x="7837416" y="5435002"/>
              <a:ext cx="287338" cy="287337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Line 59"/>
            <p:cNvSpPr>
              <a:spLocks noChangeShapeType="1"/>
            </p:cNvSpPr>
            <p:nvPr/>
          </p:nvSpPr>
          <p:spPr bwMode="auto">
            <a:xfrm flipH="1">
              <a:off x="7908853" y="5361977"/>
              <a:ext cx="144463" cy="576262"/>
            </a:xfrm>
            <a:prstGeom prst="line">
              <a:avLst/>
            </a:prstGeom>
            <a:noFill/>
            <a:ln w="38100" cap="sq">
              <a:solidFill>
                <a:schemeClr val="bg2">
                  <a:lumMod val="25000"/>
                </a:schemeClr>
              </a:solidFill>
              <a:round/>
              <a:tailEnd type="triangle" w="med" len="med"/>
            </a:ln>
            <a:effectLst>
              <a:prstShdw prst="shdw17" dist="17961" dir="2700000">
                <a:srgbClr val="991F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464568" y="764630"/>
            <a:ext cx="2531462" cy="66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5000"/>
              </a:lnSpc>
              <a:buNone/>
              <a:defRPr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电路的组成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0" y="546686"/>
            <a:ext cx="4320030" cy="329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265113" y="415925"/>
            <a:ext cx="576262" cy="51911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2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739640"/>
              </p:ext>
            </p:extLst>
          </p:nvPr>
        </p:nvGraphicFramePr>
        <p:xfrm>
          <a:off x="395420" y="1181101"/>
          <a:ext cx="47117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Equation" r:id="rId4" imgW="2209680" imgH="241200" progId="Equation.DSMT4">
                  <p:embed/>
                </p:oleObj>
              </mc:Choice>
              <mc:Fallback>
                <p:oleObj name="Equation" r:id="rId4" imgW="2209680" imgH="2412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420" y="1181101"/>
                        <a:ext cx="47117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355725" y="2003425"/>
          <a:ext cx="16049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Equation" r:id="rId6" imgW="702310" imgH="229870" progId="Equation.DSMT4">
                  <p:embed/>
                </p:oleObj>
              </mc:Choice>
              <mc:Fallback>
                <p:oleObj name="Equation" r:id="rId6" imgW="702310" imgH="22987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2003425"/>
                        <a:ext cx="160496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03350" y="2651125"/>
          <a:ext cx="15335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" name="Equation" r:id="rId8" imgW="651510" imgH="229870" progId="Equation.DSMT4">
                  <p:embed/>
                </p:oleObj>
              </mc:Choice>
              <mc:Fallback>
                <p:oleObj name="Equation" r:id="rId8" imgW="651510" imgH="22987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651125"/>
                        <a:ext cx="153352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382713" y="3300413"/>
          <a:ext cx="16287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Equation" r:id="rId10" imgW="715010" imgH="229870" progId="Equation.DSMT4">
                  <p:embed/>
                </p:oleObj>
              </mc:Choice>
              <mc:Fallback>
                <p:oleObj name="Equation" r:id="rId10" imgW="715010" imgH="22987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13" y="3300413"/>
                        <a:ext cx="16287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370013" y="3984625"/>
          <a:ext cx="17018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name="Equation" r:id="rId12" imgW="753110" imgH="229870" progId="Equation.DSMT4">
                  <p:embed/>
                </p:oleObj>
              </mc:Choice>
              <mc:Fallback>
                <p:oleObj name="Equation" r:id="rId12" imgW="753110" imgH="22987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3984625"/>
                        <a:ext cx="17018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759200" y="3984625"/>
          <a:ext cx="15319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7" name="Equation" r:id="rId14" imgW="676910" imgH="242570" progId="Equation.DSMT4">
                  <p:embed/>
                </p:oleObj>
              </mc:Choice>
              <mc:Fallback>
                <p:oleObj name="Equation" r:id="rId14" imgW="676910" imgH="24257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3984625"/>
                        <a:ext cx="1531938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783263" y="3984625"/>
          <a:ext cx="16764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name="Equation" r:id="rId16" imgW="727710" imgH="242570" progId="Equation.DSMT4">
                  <p:embed/>
                </p:oleObj>
              </mc:Choice>
              <mc:Fallback>
                <p:oleObj name="Equation" r:id="rId16" imgW="727710" imgH="24257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3984625"/>
                        <a:ext cx="16764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155825" y="4697413"/>
          <a:ext cx="57467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Equation" r:id="rId18" imgW="2604770" imgH="228600" progId="Equation.DSMT4">
                  <p:embed/>
                </p:oleObj>
              </mc:Choice>
              <mc:Fallback>
                <p:oleObj name="Equation" r:id="rId18" imgW="2604770" imgH="2286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4697413"/>
                        <a:ext cx="57467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132138" y="5368925"/>
          <a:ext cx="52133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name="Equation" r:id="rId20" imgW="2755900" imgH="228600" progId="Equation.DSMT4">
                  <p:embed/>
                </p:oleObj>
              </mc:Choice>
              <mc:Fallback>
                <p:oleObj name="Equation" r:id="rId20" imgW="2755900" imgH="2286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368925"/>
                        <a:ext cx="521335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38213" y="504825"/>
            <a:ext cx="2398712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latin typeface="Times New Roman" panose="02020603050405020304" pitchFamily="18" charset="0"/>
              </a:rPr>
              <a:t>由</a:t>
            </a:r>
            <a:r>
              <a:rPr lang="en-US" altLang="zh-CN" sz="2400" b="1">
                <a:latin typeface="Times New Roman" panose="02020603050405020304" pitchFamily="18" charset="0"/>
              </a:rPr>
              <a:t>KVL</a:t>
            </a:r>
            <a:r>
              <a:rPr lang="zh-CN" altLang="en-US" sz="2400" b="1">
                <a:latin typeface="Times New Roman" panose="02020603050405020304" pitchFamily="18" charset="0"/>
              </a:rPr>
              <a:t>，可列出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1488" y="2001838"/>
            <a:ext cx="804862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其中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44525" y="4697561"/>
            <a:ext cx="1524776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</a:rPr>
              <a:t>因此可得</a:t>
            </a:r>
            <a:r>
              <a:rPr lang="en-US" altLang="zh-CN" sz="2400" b="1" dirty="0">
                <a:latin typeface="Times New Roman" panose="02020603050405020304" pitchFamily="18" charset="0"/>
              </a:rPr>
              <a:t>: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9288" y="5340350"/>
            <a:ext cx="2247900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</a:rPr>
              <a:t>上式还可写成</a:t>
            </a:r>
            <a:r>
              <a:rPr lang="en-US" altLang="zh-CN" sz="2400" b="1" dirty="0">
                <a:latin typeface="Times New Roman" panose="02020603050405020304" pitchFamily="18" charset="0"/>
              </a:rPr>
              <a:t>:</a:t>
            </a:r>
            <a:endParaRPr lang="zh-CN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96913" y="5886450"/>
            <a:ext cx="8166100" cy="8318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prstShdw prst="shdw17" dist="17961" dir="2700000">
              <a:schemeClr val="bg2">
                <a:alpha val="50000"/>
              </a:schemeClr>
            </a:prstShdw>
          </a:effectLst>
        </p:spPr>
        <p:txBody>
          <a:bodyPr anchor="ctr">
            <a:spAutoFit/>
          </a:bodyPr>
          <a:lstStyle>
            <a:lvl1pPr indent="27622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表明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：电路中任意两点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之间的电压，等于从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点沿着任一路径到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点途中所有元件电压降代数和。</a:t>
            </a:r>
          </a:p>
        </p:txBody>
      </p:sp>
      <p:sp>
        <p:nvSpPr>
          <p:cNvPr id="115730" name="AutoShape 32" descr="斜纹布">
            <a:hlinkClick r:id="" action="ppaction://hlinkshowjump?jump=previousslide" highlightClick="1">
              <a:snd r:embed="rId2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2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115731" name="AutoShape 33" descr="斜纹布">
            <a:hlinkClick r:id="" action="ppaction://hlinkshowjump?jump=nextslide" highlightClick="1">
              <a:snd r:embed="rId2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2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9" grpId="0"/>
      <p:bldP spid="20" grpId="0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87400" y="825500"/>
            <a:ext cx="7673140" cy="138499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KVL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也适用于电路中任一开口电路，但要将开口处电压列入方程</a:t>
            </a:r>
          </a:p>
        </p:txBody>
      </p:sp>
      <p:sp>
        <p:nvSpPr>
          <p:cNvPr id="116739" name="AutoShape 32" descr="斜纹布">
            <a:hlinkClick r:id="" action="ppaction://hlinkshowjump?jump=previousslide" highlightClick="1">
              <a:snd r:embed="rId3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6740" name="AutoShape 33" descr="斜纹布">
            <a:hlinkClick r:id="" action="ppaction://hlinkshowjump?jump=nextslide" highlightClick="1">
              <a:snd r:embed="rId3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pSp>
        <p:nvGrpSpPr>
          <p:cNvPr id="30" name="Group 41"/>
          <p:cNvGrpSpPr/>
          <p:nvPr/>
        </p:nvGrpSpPr>
        <p:grpSpPr bwMode="auto">
          <a:xfrm>
            <a:off x="5436120" y="2644568"/>
            <a:ext cx="2422525" cy="2422525"/>
            <a:chOff x="720" y="1758"/>
            <a:chExt cx="1344" cy="1526"/>
          </a:xfrm>
        </p:grpSpPr>
        <p:sp>
          <p:nvSpPr>
            <p:cNvPr id="116745" name="Text Box 42"/>
            <p:cNvSpPr txBox="1">
              <a:spLocks noChangeArrowheads="1"/>
            </p:cNvSpPr>
            <p:nvPr/>
          </p:nvSpPr>
          <p:spPr bwMode="auto">
            <a:xfrm>
              <a:off x="1405" y="1758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I</a:t>
              </a:r>
            </a:p>
          </p:txBody>
        </p:sp>
        <p:grpSp>
          <p:nvGrpSpPr>
            <p:cNvPr id="116746" name="Group 43"/>
            <p:cNvGrpSpPr/>
            <p:nvPr/>
          </p:nvGrpSpPr>
          <p:grpSpPr bwMode="auto">
            <a:xfrm>
              <a:off x="720" y="2057"/>
              <a:ext cx="1344" cy="1227"/>
              <a:chOff x="672" y="2201"/>
              <a:chExt cx="1344" cy="1227"/>
            </a:xfrm>
          </p:grpSpPr>
          <p:sp>
            <p:nvSpPr>
              <p:cNvPr id="33" name="Oval 44"/>
              <p:cNvSpPr>
                <a:spLocks noChangeArrowheads="1"/>
              </p:cNvSpPr>
              <p:nvPr/>
            </p:nvSpPr>
            <p:spPr bwMode="auto">
              <a:xfrm>
                <a:off x="1029" y="2452"/>
                <a:ext cx="277" cy="32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/>
              </a:p>
            </p:txBody>
          </p:sp>
          <p:sp>
            <p:nvSpPr>
              <p:cNvPr id="116748" name="Text Box 45"/>
              <p:cNvSpPr txBox="1">
                <a:spLocks noChangeArrowheads="1"/>
              </p:cNvSpPr>
              <p:nvPr/>
            </p:nvSpPr>
            <p:spPr bwMode="auto">
              <a:xfrm>
                <a:off x="893" y="2201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16749" name="Text Box 46"/>
              <p:cNvSpPr txBox="1">
                <a:spLocks noChangeArrowheads="1"/>
              </p:cNvSpPr>
              <p:nvPr/>
            </p:nvSpPr>
            <p:spPr bwMode="auto">
              <a:xfrm>
                <a:off x="901" y="2529"/>
                <a:ext cx="21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116750" name="Text Box 47"/>
              <p:cNvSpPr txBox="1">
                <a:spLocks noChangeArrowheads="1"/>
              </p:cNvSpPr>
              <p:nvPr/>
            </p:nvSpPr>
            <p:spPr bwMode="auto">
              <a:xfrm>
                <a:off x="672" y="2400"/>
                <a:ext cx="33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 i="1" dirty="0"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</a:rPr>
                  <a:t>S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Freeform 48"/>
              <p:cNvSpPr/>
              <p:nvPr/>
            </p:nvSpPr>
            <p:spPr bwMode="auto">
              <a:xfrm>
                <a:off x="1170" y="2333"/>
                <a:ext cx="4" cy="1059"/>
              </a:xfrm>
              <a:custGeom>
                <a:avLst/>
                <a:gdLst>
                  <a:gd name="T0" fmla="*/ 0 w 2"/>
                  <a:gd name="T1" fmla="*/ 0 h 1059"/>
                  <a:gd name="T2" fmla="*/ 2 w 2"/>
                  <a:gd name="T3" fmla="*/ 1059 h 1059"/>
                  <a:gd name="T4" fmla="*/ 0 60000 65536"/>
                  <a:gd name="T5" fmla="*/ 0 60000 65536"/>
                  <a:gd name="T6" fmla="*/ 0 w 2"/>
                  <a:gd name="T7" fmla="*/ 0 h 1059"/>
                  <a:gd name="T8" fmla="*/ 2 w 2"/>
                  <a:gd name="T9" fmla="*/ 1059 h 105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" h="1059">
                    <a:moveTo>
                      <a:pt x="0" y="0"/>
                    </a:moveTo>
                    <a:lnTo>
                      <a:pt x="2" y="1059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8" name="Freeform 49"/>
              <p:cNvSpPr/>
              <p:nvPr/>
            </p:nvSpPr>
            <p:spPr bwMode="auto">
              <a:xfrm>
                <a:off x="1164" y="2340"/>
                <a:ext cx="660" cy="1"/>
              </a:xfrm>
              <a:custGeom>
                <a:avLst/>
                <a:gdLst>
                  <a:gd name="T0" fmla="*/ 0 w 660"/>
                  <a:gd name="T1" fmla="*/ 0 h 1"/>
                  <a:gd name="T2" fmla="*/ 660 w 660"/>
                  <a:gd name="T3" fmla="*/ 0 h 1"/>
                  <a:gd name="T4" fmla="*/ 0 60000 65536"/>
                  <a:gd name="T5" fmla="*/ 0 60000 65536"/>
                  <a:gd name="T6" fmla="*/ 0 w 660"/>
                  <a:gd name="T7" fmla="*/ 0 h 1"/>
                  <a:gd name="T8" fmla="*/ 660 w 66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60" h="1">
                    <a:moveTo>
                      <a:pt x="0" y="0"/>
                    </a:moveTo>
                    <a:lnTo>
                      <a:pt x="660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9" name="Freeform 50"/>
              <p:cNvSpPr/>
              <p:nvPr/>
            </p:nvSpPr>
            <p:spPr bwMode="auto">
              <a:xfrm>
                <a:off x="1173" y="3393"/>
                <a:ext cx="651" cy="2"/>
              </a:xfrm>
              <a:custGeom>
                <a:avLst/>
                <a:gdLst>
                  <a:gd name="T0" fmla="*/ 0 w 651"/>
                  <a:gd name="T1" fmla="*/ 2 h 2"/>
                  <a:gd name="T2" fmla="*/ 651 w 651"/>
                  <a:gd name="T3" fmla="*/ 0 h 2"/>
                  <a:gd name="T4" fmla="*/ 0 60000 65536"/>
                  <a:gd name="T5" fmla="*/ 0 60000 65536"/>
                  <a:gd name="T6" fmla="*/ 0 w 651"/>
                  <a:gd name="T7" fmla="*/ 0 h 2"/>
                  <a:gd name="T8" fmla="*/ 651 w 651"/>
                  <a:gd name="T9" fmla="*/ 2 h 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51" h="2">
                    <a:moveTo>
                      <a:pt x="0" y="2"/>
                    </a:moveTo>
                    <a:lnTo>
                      <a:pt x="651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6754" name="Line 51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Rectangle 52"/>
              <p:cNvSpPr>
                <a:spLocks noChangeArrowheads="1"/>
              </p:cNvSpPr>
              <p:nvPr/>
            </p:nvSpPr>
            <p:spPr bwMode="auto">
              <a:xfrm>
                <a:off x="1122" y="2963"/>
                <a:ext cx="102" cy="233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bg2">
                    <a:lumMod val="25000"/>
                  </a:schemeClr>
                </a:solidFill>
                <a:miter lim="800000"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/>
              </a:p>
            </p:txBody>
          </p:sp>
          <p:sp>
            <p:nvSpPr>
              <p:cNvPr id="116756" name="Text Box 53"/>
              <p:cNvSpPr txBox="1">
                <a:spLocks noChangeArrowheads="1"/>
              </p:cNvSpPr>
              <p:nvPr/>
            </p:nvSpPr>
            <p:spPr bwMode="auto">
              <a:xfrm>
                <a:off x="771" y="2928"/>
                <a:ext cx="348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 i="1"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800" baseline="-25000">
                    <a:latin typeface="Times New Roman" panose="02020603050405020304" pitchFamily="18" charset="0"/>
                  </a:rPr>
                  <a:t>S</a:t>
                </a:r>
                <a:endParaRPr lang="en-US" altLang="zh-CN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757" name="Text Box 54"/>
              <p:cNvSpPr txBox="1">
                <a:spLocks noChangeArrowheads="1"/>
              </p:cNvSpPr>
              <p:nvPr/>
            </p:nvSpPr>
            <p:spPr bwMode="auto">
              <a:xfrm>
                <a:off x="1680" y="2352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16758" name="Text Box 55"/>
              <p:cNvSpPr txBox="1">
                <a:spLocks noChangeArrowheads="1"/>
              </p:cNvSpPr>
              <p:nvPr/>
            </p:nvSpPr>
            <p:spPr bwMode="auto">
              <a:xfrm>
                <a:off x="1728" y="268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 i="1" dirty="0">
                    <a:latin typeface="Times New Roman" panose="02020603050405020304" pitchFamily="18" charset="0"/>
                  </a:rPr>
                  <a:t>U</a:t>
                </a:r>
              </a:p>
            </p:txBody>
          </p:sp>
          <p:sp>
            <p:nvSpPr>
              <p:cNvPr id="116759" name="Text Box 56"/>
              <p:cNvSpPr txBox="1">
                <a:spLocks noChangeArrowheads="1"/>
              </p:cNvSpPr>
              <p:nvPr/>
            </p:nvSpPr>
            <p:spPr bwMode="auto">
              <a:xfrm>
                <a:off x="1728" y="297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800"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46" name="Oval 57"/>
              <p:cNvSpPr>
                <a:spLocks noChangeArrowheads="1"/>
              </p:cNvSpPr>
              <p:nvPr/>
            </p:nvSpPr>
            <p:spPr bwMode="auto">
              <a:xfrm>
                <a:off x="1824" y="2304"/>
                <a:ext cx="68" cy="6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/>
              </a:p>
            </p:txBody>
          </p:sp>
          <p:sp>
            <p:nvSpPr>
              <p:cNvPr id="47" name="Oval 58"/>
              <p:cNvSpPr>
                <a:spLocks noChangeArrowheads="1"/>
              </p:cNvSpPr>
              <p:nvPr/>
            </p:nvSpPr>
            <p:spPr bwMode="auto">
              <a:xfrm>
                <a:off x="1824" y="3360"/>
                <a:ext cx="68" cy="6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bg2">
                    <a:lumMod val="25000"/>
                  </a:schemeClr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/>
              </a:p>
            </p:txBody>
          </p:sp>
        </p:grpSp>
      </p:grpSp>
      <p:graphicFrame>
        <p:nvGraphicFramePr>
          <p:cNvPr id="51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608738"/>
              </p:ext>
            </p:extLst>
          </p:nvPr>
        </p:nvGraphicFramePr>
        <p:xfrm>
          <a:off x="1862962" y="4406528"/>
          <a:ext cx="2498518" cy="600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2" name="Equation" r:id="rId5" imgW="850680" imgH="228600" progId="Equation.DSMT4">
                  <p:embed/>
                </p:oleObj>
              </mc:Choice>
              <mc:Fallback>
                <p:oleObj name="Equation" r:id="rId5" imgW="850680" imgH="228600" progId="Equation.DSMT4">
                  <p:embed/>
                  <p:pic>
                    <p:nvPicPr>
                      <p:cNvPr id="51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962" y="4406528"/>
                        <a:ext cx="2498518" cy="600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68"/>
          <p:cNvSpPr txBox="1">
            <a:spLocks noChangeArrowheads="1"/>
          </p:cNvSpPr>
          <p:nvPr/>
        </p:nvSpPr>
        <p:spPr bwMode="auto">
          <a:xfrm>
            <a:off x="950910" y="4386362"/>
            <a:ext cx="12239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或：</a:t>
            </a:r>
          </a:p>
        </p:txBody>
      </p:sp>
      <p:graphicFrame>
        <p:nvGraphicFramePr>
          <p:cNvPr id="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296918"/>
              </p:ext>
            </p:extLst>
          </p:nvPr>
        </p:nvGraphicFramePr>
        <p:xfrm>
          <a:off x="1228725" y="3327400"/>
          <a:ext cx="345598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Equation" r:id="rId7" imgW="1054080" imgH="228600" progId="Equation.DSMT4">
                  <p:embed/>
                </p:oleObj>
              </mc:Choice>
              <mc:Fallback>
                <p:oleObj name="Equation" r:id="rId7" imgW="1054080" imgH="228600" progId="Equation.DSMT4">
                  <p:embed/>
                  <p:pic>
                    <p:nvPicPr>
                      <p:cNvPr id="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3327400"/>
                        <a:ext cx="3455988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70" decel="10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770" decel="100000"/>
                                        <p:tgtEl>
                                          <p:spTgt spid="5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5" dur="77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7" dur="77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93725" y="623055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762" name="矩形 1"/>
          <p:cNvSpPr>
            <a:spLocks noChangeArrowheads="1"/>
          </p:cNvSpPr>
          <p:nvPr/>
        </p:nvSpPr>
        <p:spPr bwMode="auto">
          <a:xfrm>
            <a:off x="504825" y="657225"/>
            <a:ext cx="61182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1-10  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1.32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所示电路中，求电流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77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1319213"/>
            <a:ext cx="4573588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23850" y="1349375"/>
            <a:ext cx="2433638" cy="4762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>
            <a:lvl1pPr indent="26860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33488" y="3703638"/>
          <a:ext cx="11525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Equation" r:id="rId4" imgW="624840" imgH="216535" progId="Equation.DSMT4">
                  <p:embed/>
                </p:oleObj>
              </mc:Choice>
              <mc:Fallback>
                <p:oleObj name="Equation" r:id="rId4" imgW="624840" imgH="216535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3703638"/>
                        <a:ext cx="11525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461018"/>
              </p:ext>
            </p:extLst>
          </p:nvPr>
        </p:nvGraphicFramePr>
        <p:xfrm>
          <a:off x="2550319" y="3686175"/>
          <a:ext cx="12906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name="Equation" r:id="rId6" imgW="774065" imgH="228600" progId="Equation.DSMT4">
                  <p:embed/>
                </p:oleObj>
              </mc:Choice>
              <mc:Fallback>
                <p:oleObj name="Equation" r:id="rId6" imgW="774065" imgH="2286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0319" y="3686175"/>
                        <a:ext cx="1290637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379538" y="4922838"/>
          <a:ext cx="201136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name="Equation" r:id="rId8" imgW="1007110" imgH="216535" progId="Equation.DSMT4">
                  <p:embed/>
                </p:oleObj>
              </mc:Choice>
              <mc:Fallback>
                <p:oleObj name="Equation" r:id="rId8" imgW="1007110" imgH="216535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4922838"/>
                        <a:ext cx="201136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557713" y="5621338"/>
          <a:ext cx="9239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Equation" r:id="rId10" imgW="461010" imgH="179070" progId="Equation.DSMT4">
                  <p:embed/>
                </p:oleObj>
              </mc:Choice>
              <mc:Fallback>
                <p:oleObj name="Equation" r:id="rId10" imgW="461010" imgH="17907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713" y="5621338"/>
                        <a:ext cx="9239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93725" y="1873250"/>
            <a:ext cx="3582988" cy="16843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</a:rPr>
              <a:t>设左侧支路的电流为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30000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，参考方向如图所示，对结点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列</a:t>
            </a:r>
            <a:r>
              <a:rPr lang="en-US" altLang="zh-CN" sz="2400" b="1" dirty="0">
                <a:latin typeface="Times New Roman" panose="02020603050405020304" pitchFamily="18" charset="0"/>
              </a:rPr>
              <a:t>KCL</a:t>
            </a:r>
            <a:r>
              <a:rPr lang="zh-CN" altLang="en-US" sz="2400" b="1" dirty="0">
                <a:latin typeface="Times New Roman" panose="02020603050405020304" pitchFamily="18" charset="0"/>
              </a:rPr>
              <a:t>方程，得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76288" y="4322763"/>
            <a:ext cx="4113212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对回路</a:t>
            </a:r>
            <a:r>
              <a:rPr lang="en-US" altLang="zh-CN" sz="2400" b="1">
                <a:latin typeface="Times New Roman" panose="02020603050405020304" pitchFamily="18" charset="0"/>
              </a:rPr>
              <a:t>abcda</a:t>
            </a:r>
            <a:r>
              <a:rPr lang="zh-CN" altLang="en-US" sz="2400" b="1">
                <a:latin typeface="Times New Roman" panose="02020603050405020304" pitchFamily="18" charset="0"/>
              </a:rPr>
              <a:t>列</a:t>
            </a:r>
            <a:r>
              <a:rPr lang="en-US" altLang="zh-CN" sz="2400" b="1">
                <a:latin typeface="Times New Roman" panose="02020603050405020304" pitchFamily="18" charset="0"/>
              </a:rPr>
              <a:t>KVL</a:t>
            </a:r>
            <a:r>
              <a:rPr lang="zh-CN" altLang="en-US" sz="2400" b="1">
                <a:latin typeface="Times New Roman" panose="02020603050405020304" pitchFamily="18" charset="0"/>
              </a:rPr>
              <a:t>方程，得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47738" y="5530850"/>
            <a:ext cx="3205162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解以上两方程组，得</a:t>
            </a:r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5019675" y="5191125"/>
            <a:ext cx="185738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83213" y="5557838"/>
            <a:ext cx="468312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 A</a:t>
            </a:r>
          </a:p>
        </p:txBody>
      </p:sp>
      <p:sp>
        <p:nvSpPr>
          <p:cNvPr id="117774" name="AutoShape 32" descr="斜纹布">
            <a:hlinkClick r:id="" action="ppaction://hlinkshowjump?jump=previousslide" highlightClick="1">
              <a:snd r:embed="rId1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7775" name="AutoShape 33" descr="斜纹布">
            <a:hlinkClick r:id="" action="ppaction://hlinkshowjump?jump=nextslide" highlightClick="1">
              <a:snd r:embed="rId1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08034" y="641350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786" name="AutoShape 32" descr="斜纹布">
            <a:hlinkClick r:id="" action="ppaction://hlinkshowjump?jump=previousslide" highlightClick="1">
              <a:snd r:embed="rId3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118787" name="AutoShape 33" descr="斜纹布">
            <a:hlinkClick r:id="" action="ppaction://hlinkshowjump?jump=nextslide" highlightClick="1">
              <a:snd r:embed="rId3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118788" name="矩形 3"/>
          <p:cNvSpPr>
            <a:spLocks noChangeArrowheads="1"/>
          </p:cNvSpPr>
          <p:nvPr/>
        </p:nvSpPr>
        <p:spPr bwMode="auto">
          <a:xfrm>
            <a:off x="485775" y="641350"/>
            <a:ext cx="6000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1-11  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电路如图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1.33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所示，求电流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8789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8" y="1309688"/>
            <a:ext cx="4959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85775" y="4006850"/>
            <a:ext cx="2433638" cy="4762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>
            <a:lvl1pPr indent="26860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808288" y="4868863"/>
          <a:ext cx="398303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Equation" r:id="rId6" imgW="1515110" imgH="203835" progId="Equation.DSMT4">
                  <p:embed/>
                </p:oleObj>
              </mc:Choice>
              <mc:Fallback>
                <p:oleObj name="Equation" r:id="rId6" imgW="1515110" imgH="203835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288" y="4868863"/>
                        <a:ext cx="3983037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870325" y="5573713"/>
          <a:ext cx="1319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Equation" r:id="rId8" imgW="472440" imgH="165735" progId="Equation.DSMT4">
                  <p:embed/>
                </p:oleObj>
              </mc:Choice>
              <mc:Fallback>
                <p:oleObj name="Equation" r:id="rId8" imgW="472440" imgH="165735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5573713"/>
                        <a:ext cx="13192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474788" y="4221163"/>
            <a:ext cx="5076825" cy="523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266700">
              <a:defRPr/>
            </a:pPr>
            <a:r>
              <a:rPr lang="zh-CN" altLang="zh-CN" sz="2800" b="1" dirty="0">
                <a:latin typeface="+mn-ea"/>
                <a:ea typeface="+mn-ea"/>
                <a:cs typeface="Times New Roman" panose="02020603050405020304" pitchFamily="18" charset="0"/>
              </a:rPr>
              <a:t>回路</a:t>
            </a:r>
            <a:r>
              <a:rPr lang="en-US" altLang="zh-CN" sz="2800" b="1" dirty="0" err="1">
                <a:latin typeface="+mn-ea"/>
                <a:ea typeface="+mn-ea"/>
                <a:cs typeface="Times New Roman" panose="02020603050405020304" pitchFamily="18" charset="0"/>
              </a:rPr>
              <a:t>abca</a:t>
            </a:r>
            <a:r>
              <a:rPr lang="zh-CN" altLang="en-US" sz="28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800" b="1" dirty="0">
                <a:latin typeface="+mn-ea"/>
                <a:ea typeface="+mn-ea"/>
                <a:cs typeface="Times New Roman" panose="02020603050405020304" pitchFamily="18" charset="0"/>
              </a:rPr>
              <a:t>KVL</a:t>
            </a:r>
            <a:r>
              <a:rPr lang="zh-CN" altLang="en-US" sz="2800" b="1" dirty="0">
                <a:latin typeface="+mn-ea"/>
                <a:ea typeface="+mn-ea"/>
                <a:cs typeface="Times New Roman" panose="02020603050405020304" pitchFamily="18" charset="0"/>
              </a:rPr>
              <a:t>方程如下：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555720" y="5538725"/>
            <a:ext cx="2117725" cy="523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zh-CN" sz="2800" b="1" dirty="0">
                <a:latin typeface="+mn-ea"/>
                <a:ea typeface="+mn-ea"/>
                <a:cs typeface="Times New Roman" panose="02020603050405020304" pitchFamily="18" charset="0"/>
              </a:rPr>
              <a:t>解得：</a:t>
            </a:r>
            <a:r>
              <a:rPr lang="zh-CN" altLang="en-US" sz="2800" b="1" dirty="0">
                <a:latin typeface="+mn-ea"/>
                <a:ea typeface="+mn-ea"/>
                <a:cs typeface="Times New Roman" panose="02020603050405020304" pitchFamily="18" charset="0"/>
              </a:rPr>
              <a:t>                          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0876" y="654805"/>
            <a:ext cx="1061362" cy="50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810" name="AutoShape 32" descr="斜纹布">
            <a:hlinkClick r:id="" action="ppaction://hlinkshowjump?jump=previousslide" highlightClick="1">
              <a:snd r:embed="rId3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3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2" name="矩形 3"/>
          <p:cNvSpPr>
            <a:spLocks noChangeArrowheads="1"/>
          </p:cNvSpPr>
          <p:nvPr/>
        </p:nvSpPr>
        <p:spPr bwMode="auto">
          <a:xfrm>
            <a:off x="269875" y="693738"/>
            <a:ext cx="87153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1-12  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电路如图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1.34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所示，已知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=2Ω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=3Ω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=4V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S2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=6V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S3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=5V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，求：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及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点的电位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198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1952625"/>
            <a:ext cx="40259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5400" y="1714500"/>
            <a:ext cx="2433638" cy="4762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>
            <a:spAutoFit/>
          </a:bodyPr>
          <a:lstStyle>
            <a:lvl1pPr indent="26860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09613" y="2436813"/>
          <a:ext cx="375602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Equation" r:id="rId6" imgW="1715135" imgH="228600" progId="Equation.DSMT4">
                  <p:embed/>
                </p:oleObj>
              </mc:Choice>
              <mc:Fallback>
                <p:oleObj name="Equation" r:id="rId6" imgW="1715135" imgH="2286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2436813"/>
                        <a:ext cx="375602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90613" y="3068638"/>
          <a:ext cx="27368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Equation" r:id="rId8" imgW="1262380" imgH="216535" progId="Equation.DSMT4">
                  <p:embed/>
                </p:oleObj>
              </mc:Choice>
              <mc:Fallback>
                <p:oleObj name="Equation" r:id="rId8" imgW="1262380" imgH="216535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3068638"/>
                        <a:ext cx="273685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889125" y="3644900"/>
          <a:ext cx="11398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2" name="Equation" r:id="rId10" imgW="523240" imgH="216535" progId="Equation.DSMT4">
                  <p:embed/>
                </p:oleObj>
              </mc:Choice>
              <mc:Fallback>
                <p:oleObj name="Equation" r:id="rId10" imgW="523240" imgH="216535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644900"/>
                        <a:ext cx="11398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827088" y="4257675"/>
          <a:ext cx="29781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Equation" r:id="rId12" imgW="1332865" imgH="406400" progId="Equation.DSMT4">
                  <p:embed/>
                </p:oleObj>
              </mc:Choice>
              <mc:Fallback>
                <p:oleObj name="Equation" r:id="rId12" imgW="1332865" imgH="4064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257675"/>
                        <a:ext cx="29781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392238" y="5886450"/>
          <a:ext cx="660876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4" name="Equation" r:id="rId14" imgW="2820035" imgH="228600" progId="Equation.DSMT4">
                  <p:embed/>
                </p:oleObj>
              </mc:Choice>
              <mc:Fallback>
                <p:oleObj name="Equation" r:id="rId14" imgW="2820035" imgH="2286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5886450"/>
                        <a:ext cx="660876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09613" y="1819275"/>
            <a:ext cx="4227512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1pPr>
            <a:lvl2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2pPr>
            <a:lvl3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3pPr>
            <a:lvl4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4pPr>
            <a:lvl5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9pPr>
          </a:lstStyle>
          <a:p>
            <a:pPr>
              <a:defRPr/>
            </a:pPr>
            <a:r>
              <a:rPr lang="zh-CN" altLang="zh-CN" sz="2400" i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</a:t>
            </a:r>
            <a:r>
              <a:rPr lang="en-US" altLang="zh-CN" sz="2400" i="0" dirty="0">
                <a:latin typeface="华文楷体" panose="02010600040101010101" pitchFamily="2" charset="-122"/>
                <a:ea typeface="华文楷体" panose="02010600040101010101" pitchFamily="2" charset="-122"/>
              </a:rPr>
              <a:t>KVL</a:t>
            </a:r>
            <a:r>
              <a:rPr lang="zh-CN" altLang="en-US" sz="2400" i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列回路</a:t>
            </a:r>
            <a:r>
              <a:rPr lang="en-US" altLang="zh-CN" sz="2400" i="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400" i="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的方程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709613" y="5300663"/>
            <a:ext cx="2952750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1pPr>
            <a:lvl2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2pPr>
            <a:lvl3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3pPr>
            <a:lvl4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4pPr>
            <a:lvl5pPr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defRPr>
            </a:lvl9pPr>
          </a:lstStyle>
          <a:p>
            <a:pPr indent="0">
              <a:defRPr/>
            </a:pPr>
            <a:r>
              <a:rPr lang="zh-CN" altLang="en-US" sz="2400" i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求</a:t>
            </a:r>
            <a:r>
              <a:rPr lang="en-US" altLang="zh-CN" sz="2400" i="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400" i="0" dirty="0">
                <a:latin typeface="华文楷体" panose="02010600040101010101" pitchFamily="2" charset="-122"/>
                <a:ea typeface="华文楷体" panose="02010600040101010101" pitchFamily="2" charset="-122"/>
              </a:rPr>
              <a:t>点的电位</a:t>
            </a:r>
            <a:r>
              <a:rPr lang="en-US" altLang="zh-CN" sz="2400" i="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</a:t>
            </a:r>
            <a:r>
              <a:rPr lang="en-US" altLang="zh-CN" sz="2400" i="0" baseline="-30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endParaRPr lang="zh-CN" altLang="en-US" sz="2400" i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Text Box 31">
            <a:extLst>
              <a:ext uri="{FF2B5EF4-FFF2-40B4-BE49-F238E27FC236}">
                <a16:creationId xmlns:a16="http://schemas.microsoft.com/office/drawing/2014/main" id="{51EB5552-CFF2-E69E-0B89-B61CC5FC5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290" y="5157240"/>
            <a:ext cx="2007460" cy="40011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注意：</a:t>
            </a:r>
            <a:r>
              <a:rPr kumimoji="1"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</a:t>
            </a:r>
            <a:r>
              <a:rPr kumimoji="1"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2</a:t>
            </a:r>
            <a:r>
              <a:rPr kumimoji="1"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= 0</a:t>
            </a:r>
            <a:endParaRPr kumimoji="1"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8C4C69-17C8-AFE2-961B-473360EBD973}"/>
              </a:ext>
            </a:extLst>
          </p:cNvPr>
          <p:cNvSpPr/>
          <p:nvPr/>
        </p:nvSpPr>
        <p:spPr>
          <a:xfrm>
            <a:off x="5252725" y="2686844"/>
            <a:ext cx="207000" cy="288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CDA003-3622-730D-248E-76E469F1C46F}"/>
              </a:ext>
            </a:extLst>
          </p:cNvPr>
          <p:cNvSpPr/>
          <p:nvPr/>
        </p:nvSpPr>
        <p:spPr>
          <a:xfrm>
            <a:off x="5246240" y="3736272"/>
            <a:ext cx="207000" cy="196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2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本章小结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2" name="矩形 1"/>
          <p:cNvSpPr/>
          <p:nvPr/>
        </p:nvSpPr>
        <p:spPr>
          <a:xfrm>
            <a:off x="269875" y="908650"/>
            <a:ext cx="86227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131010"/>
                </a:solidFill>
                <a:latin typeface="+mn-ea"/>
                <a:ea typeface="+mn-ea"/>
              </a:rPr>
              <a:t>1 .</a:t>
            </a:r>
            <a:r>
              <a:rPr lang="zh-CN" altLang="en-US" sz="2400" b="1" dirty="0">
                <a:solidFill>
                  <a:srgbClr val="131010"/>
                </a:solidFill>
                <a:latin typeface="+mn-ea"/>
                <a:ea typeface="+mn-ea"/>
              </a:rPr>
              <a:t>电路及电路模型</a:t>
            </a:r>
            <a:endParaRPr lang="en-US" altLang="zh-CN" sz="2400" b="1" dirty="0">
              <a:solidFill>
                <a:srgbClr val="131010"/>
              </a:solidFill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理想电路元件</a:t>
            </a:r>
            <a:r>
              <a:rPr lang="zh-CN" altLang="en-US" sz="2400" b="1" dirty="0">
                <a:latin typeface="+mn-ea"/>
                <a:ea typeface="+mn-ea"/>
              </a:rPr>
              <a:t>是从实际电路元件中抽象出来的理想化模型。</a:t>
            </a:r>
            <a:endParaRPr lang="en-US" altLang="zh-CN" sz="2400" b="1" dirty="0"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ea typeface="+mn-ea"/>
              </a:rPr>
              <a:t>由理想电路元件构成的电路称为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电路模型</a:t>
            </a:r>
            <a:r>
              <a:rPr lang="zh-CN" altLang="en-US" sz="2400" b="1" dirty="0">
                <a:latin typeface="+mn-ea"/>
                <a:ea typeface="+mn-ea"/>
              </a:rPr>
              <a:t>。</a:t>
            </a:r>
            <a:endParaRPr lang="en-US" altLang="zh-CN" sz="2400" b="1" dirty="0">
              <a:solidFill>
                <a:srgbClr val="131010"/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131010"/>
                </a:solidFill>
                <a:latin typeface="+mn-ea"/>
                <a:ea typeface="+mn-ea"/>
              </a:rPr>
              <a:t>2. </a:t>
            </a:r>
            <a:r>
              <a:rPr lang="zh-CN" altLang="en-US" sz="2400" b="1" dirty="0">
                <a:solidFill>
                  <a:srgbClr val="131010"/>
                </a:solidFill>
                <a:latin typeface="+mn-ea"/>
                <a:ea typeface="+mn-ea"/>
              </a:rPr>
              <a:t>电路的基本物理量</a:t>
            </a:r>
            <a:endParaRPr lang="en-US" altLang="zh-CN" sz="2400" b="1" dirty="0">
              <a:solidFill>
                <a:srgbClr val="928A98"/>
              </a:solidFill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ea typeface="+mn-ea"/>
              </a:rPr>
              <a:t>电流：</a:t>
            </a:r>
            <a:endParaRPr lang="en-US" altLang="zh-CN" sz="2400" b="1" dirty="0"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ea typeface="+mn-ea"/>
              </a:rPr>
              <a:t>电压：</a:t>
            </a:r>
            <a:endParaRPr lang="en-US" altLang="zh-CN" sz="2400" b="1" dirty="0"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ea typeface="+mn-ea"/>
              </a:rPr>
              <a:t>电功率</a:t>
            </a:r>
            <a:endParaRPr lang="en-US" altLang="zh-CN" sz="2400" b="1" dirty="0">
              <a:solidFill>
                <a:srgbClr val="A29EA8"/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131010"/>
                </a:solidFill>
                <a:latin typeface="+mn-ea"/>
                <a:ea typeface="+mn-ea"/>
              </a:rPr>
              <a:t>3. </a:t>
            </a:r>
            <a:r>
              <a:rPr lang="zh-CN" altLang="en-US" sz="2400" b="1" dirty="0">
                <a:solidFill>
                  <a:srgbClr val="131010"/>
                </a:solidFill>
                <a:latin typeface="+mn-ea"/>
                <a:ea typeface="+mn-ea"/>
              </a:rPr>
              <a:t>电阻及无源电阻网络的等效化简</a:t>
            </a:r>
            <a:endParaRPr lang="en-US" altLang="zh-CN" sz="2400" b="1" dirty="0">
              <a:solidFill>
                <a:srgbClr val="131010"/>
              </a:solidFill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(</a:t>
            </a:r>
            <a:r>
              <a:rPr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 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为关联参考方向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=-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(</a:t>
            </a:r>
            <a:r>
              <a:rPr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 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为非关联参考方向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 spd="med">
    <p:zo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2" name="矩形 1"/>
          <p:cNvSpPr/>
          <p:nvPr/>
        </p:nvSpPr>
        <p:spPr>
          <a:xfrm>
            <a:off x="269875" y="980660"/>
            <a:ext cx="86227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131010"/>
                </a:solidFill>
                <a:latin typeface="+mn-ea"/>
                <a:ea typeface="+mn-ea"/>
              </a:rPr>
              <a:t>4. </a:t>
            </a:r>
            <a:r>
              <a:rPr lang="zh-CN" altLang="en-US" sz="2000" b="1" dirty="0">
                <a:solidFill>
                  <a:srgbClr val="131010"/>
                </a:solidFill>
                <a:latin typeface="+mn-ea"/>
                <a:ea typeface="+mn-ea"/>
              </a:rPr>
              <a:t>独立电源</a:t>
            </a: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理想电压源</a:t>
            </a:r>
            <a:r>
              <a:rPr lang="zh-CN" altLang="en-US" sz="2000" b="1" dirty="0">
                <a:latin typeface="+mn-ea"/>
                <a:ea typeface="+mn-ea"/>
              </a:rPr>
              <a:t>输出的电压是一恒定值或为一固定的时间函数，与流过它的电流大小、方向无关，在复杂电路的分析中，电压源可对外提供能量，也可从外电路吸收能量。</a:t>
            </a:r>
            <a:endParaRPr lang="en-US" altLang="zh-CN" sz="2000" b="1" dirty="0"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理想电流源</a:t>
            </a:r>
            <a:r>
              <a:rPr lang="zh-CN" altLang="en-US" sz="2000" b="1" dirty="0">
                <a:latin typeface="+mn-ea"/>
                <a:ea typeface="+mn-ea"/>
              </a:rPr>
              <a:t>输出的电流是一恒定值或为一固定的时间函数，与加在它两端的电压大小、极性无关，与电压源一样，电流源既可对外提供能量，也可从外电路吸收能量。</a:t>
            </a: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实际电压源模型</a:t>
            </a:r>
            <a:r>
              <a:rPr lang="zh-CN" altLang="en-US" sz="2000" b="1" dirty="0">
                <a:latin typeface="+mn-ea"/>
                <a:ea typeface="+mn-ea"/>
              </a:rPr>
              <a:t>可等的为一个电压源</a:t>
            </a:r>
            <a:r>
              <a:rPr lang="en-US" altLang="zh-CN" sz="2000" b="1" i="1" dirty="0">
                <a:latin typeface="+mn-ea"/>
              </a:rPr>
              <a:t>Us</a:t>
            </a:r>
            <a:r>
              <a:rPr lang="zh-CN" altLang="en-US" sz="2000" b="1" dirty="0">
                <a:latin typeface="+mn-ea"/>
                <a:ea typeface="+mn-ea"/>
              </a:rPr>
              <a:t>与内阻</a:t>
            </a:r>
            <a:r>
              <a:rPr lang="en-US" altLang="zh-CN" sz="2000" b="1" i="1" dirty="0" err="1">
                <a:latin typeface="+mn-ea"/>
              </a:rPr>
              <a:t>Rs</a:t>
            </a:r>
            <a:r>
              <a:rPr lang="zh-CN" altLang="en-US" sz="2000" b="1" dirty="0">
                <a:latin typeface="+mn-ea"/>
                <a:ea typeface="+mn-ea"/>
              </a:rPr>
              <a:t>的串联，其端口伏安关系式为：</a:t>
            </a:r>
            <a:r>
              <a:rPr lang="en-US" altLang="zh-CN" sz="2000" b="1" i="1" dirty="0">
                <a:latin typeface="+mn-ea"/>
                <a:ea typeface="+mn-ea"/>
              </a:rPr>
              <a:t>U </a:t>
            </a:r>
            <a:r>
              <a:rPr lang="en-US" altLang="zh-CN" sz="2000" b="1" dirty="0">
                <a:latin typeface="+mn-ea"/>
                <a:ea typeface="+mn-ea"/>
              </a:rPr>
              <a:t>= </a:t>
            </a:r>
            <a:r>
              <a:rPr lang="en-US" altLang="zh-CN" sz="2000" b="1" i="1" dirty="0">
                <a:latin typeface="+mn-ea"/>
                <a:ea typeface="+mn-ea"/>
              </a:rPr>
              <a:t>Us </a:t>
            </a:r>
            <a:r>
              <a:rPr lang="en-US" altLang="zh-CN" sz="2000" b="1" dirty="0">
                <a:latin typeface="+mn-ea"/>
                <a:ea typeface="+mn-ea"/>
              </a:rPr>
              <a:t>– </a:t>
            </a:r>
            <a:r>
              <a:rPr lang="en-US" altLang="zh-CN" sz="2000" b="1" i="1" dirty="0" err="1">
                <a:latin typeface="+mn-ea"/>
                <a:ea typeface="+mn-ea"/>
              </a:rPr>
              <a:t>RsI</a:t>
            </a:r>
            <a:r>
              <a:rPr lang="en-US" altLang="zh-CN" sz="2000" b="1" i="1" dirty="0">
                <a:latin typeface="+mn-ea"/>
                <a:ea typeface="+mn-ea"/>
              </a:rPr>
              <a:t> </a:t>
            </a:r>
            <a:r>
              <a:rPr lang="zh-CN" altLang="en-US" sz="2000" b="1" dirty="0">
                <a:latin typeface="+mn-ea"/>
                <a:ea typeface="+mn-ea"/>
              </a:rPr>
              <a:t>；</a:t>
            </a:r>
            <a:endParaRPr lang="en-US" altLang="zh-CN" sz="2000" b="1" dirty="0"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实际电流源模型</a:t>
            </a:r>
            <a:r>
              <a:rPr lang="zh-CN" altLang="en-US" sz="2000" b="1" dirty="0">
                <a:latin typeface="+mn-ea"/>
                <a:ea typeface="+mn-ea"/>
              </a:rPr>
              <a:t>可等效为一个电流源</a:t>
            </a:r>
            <a:r>
              <a:rPr lang="en-US" altLang="zh-CN" sz="2000" b="1" i="1" dirty="0">
                <a:latin typeface="+mn-ea"/>
                <a:ea typeface="+mn-ea"/>
              </a:rPr>
              <a:t>Is</a:t>
            </a:r>
            <a:r>
              <a:rPr lang="zh-CN" altLang="en-US" sz="2000" b="1" dirty="0">
                <a:latin typeface="+mn-ea"/>
                <a:ea typeface="+mn-ea"/>
              </a:rPr>
              <a:t>与</a:t>
            </a:r>
            <a:r>
              <a:rPr lang="zh-CN" altLang="en-US" sz="2000" b="1" dirty="0">
                <a:latin typeface="+mn-ea"/>
              </a:rPr>
              <a:t>内阻</a:t>
            </a:r>
            <a:r>
              <a:rPr lang="en-US" altLang="zh-CN" sz="2000" b="1" i="1" dirty="0" err="1">
                <a:latin typeface="+mn-ea"/>
              </a:rPr>
              <a:t>Rs</a:t>
            </a:r>
            <a:r>
              <a:rPr lang="zh-CN" altLang="en-US" sz="2000" b="1" dirty="0">
                <a:latin typeface="+mn-ea"/>
                <a:ea typeface="+mn-ea"/>
              </a:rPr>
              <a:t>的并联，其端口伏安关系式为</a:t>
            </a:r>
            <a:r>
              <a:rPr lang="zh-CN" altLang="en-US" sz="2000" b="1" dirty="0">
                <a:latin typeface="+mn-ea"/>
              </a:rPr>
              <a:t>：</a:t>
            </a:r>
            <a:r>
              <a:rPr lang="en-US" altLang="zh-CN" sz="2000" b="1" i="1" dirty="0">
                <a:latin typeface="+mn-ea"/>
              </a:rPr>
              <a:t>I</a:t>
            </a:r>
            <a:r>
              <a:rPr lang="en-US" altLang="zh-CN" sz="2000" b="1" dirty="0">
                <a:latin typeface="+mn-ea"/>
              </a:rPr>
              <a:t> = </a:t>
            </a:r>
            <a:r>
              <a:rPr lang="en-US" altLang="zh-CN" sz="2000" b="1" i="1" dirty="0">
                <a:latin typeface="+mn-ea"/>
              </a:rPr>
              <a:t>Is</a:t>
            </a:r>
            <a:r>
              <a:rPr lang="en-US" altLang="zh-CN" sz="2000" b="1" dirty="0">
                <a:latin typeface="+mn-ea"/>
              </a:rPr>
              <a:t> – </a:t>
            </a:r>
            <a:r>
              <a:rPr lang="en-US" altLang="zh-CN" sz="2000" b="1" i="1" dirty="0">
                <a:latin typeface="+mn-ea"/>
              </a:rPr>
              <a:t>U </a:t>
            </a:r>
            <a:r>
              <a:rPr lang="en-US" altLang="zh-CN" sz="2000" b="1" dirty="0">
                <a:latin typeface="+mn-ea"/>
              </a:rPr>
              <a:t>/</a:t>
            </a:r>
            <a:r>
              <a:rPr lang="en-US" altLang="zh-CN" sz="2000" b="1" i="1" dirty="0" err="1">
                <a:latin typeface="+mn-ea"/>
              </a:rPr>
              <a:t>Rs</a:t>
            </a:r>
            <a:r>
              <a:rPr lang="en-US" altLang="zh-CN" sz="2000" b="1" i="1" dirty="0">
                <a:latin typeface="+mn-ea"/>
              </a:rPr>
              <a:t> </a:t>
            </a:r>
            <a:r>
              <a:rPr lang="zh-CN" altLang="en-US" sz="2000" b="1" dirty="0">
                <a:latin typeface="+mn-ea"/>
              </a:rPr>
              <a:t>；</a:t>
            </a:r>
            <a:endParaRPr lang="zh-CN" altLang="en-US" sz="2000" b="1" dirty="0"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  <a:ea typeface="+mn-ea"/>
              </a:rPr>
              <a:t>在端口伏安关系保持不变的前提下，两种模型之间可进行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等效变换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本章小结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2" name="矩形 1"/>
          <p:cNvSpPr/>
          <p:nvPr/>
        </p:nvSpPr>
        <p:spPr>
          <a:xfrm>
            <a:off x="268445" y="980660"/>
            <a:ext cx="820914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131010"/>
                </a:solidFill>
                <a:latin typeface="+mn-ea"/>
                <a:ea typeface="+mn-ea"/>
              </a:rPr>
              <a:t>5. </a:t>
            </a:r>
            <a:r>
              <a:rPr lang="zh-CN" altLang="en-US" sz="2000" b="1" dirty="0">
                <a:solidFill>
                  <a:srgbClr val="131010"/>
                </a:solidFill>
                <a:latin typeface="+mn-ea"/>
                <a:ea typeface="+mn-ea"/>
              </a:rPr>
              <a:t>基尔霍夫定律</a:t>
            </a: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基尔霍夫电流定律</a:t>
            </a:r>
            <a:r>
              <a:rPr lang="en-US" altLang="zh-CN" sz="2000" b="1" dirty="0">
                <a:latin typeface="+mn-ea"/>
                <a:ea typeface="+mn-ea"/>
              </a:rPr>
              <a:t>:</a:t>
            </a:r>
            <a:r>
              <a:rPr lang="zh-CN" altLang="en-US" sz="2000" b="1" dirty="0">
                <a:latin typeface="+mn-ea"/>
                <a:ea typeface="+mn-ea"/>
              </a:rPr>
              <a:t>任一瞬间，流入任一节点的电流代数和恒为零。</a:t>
            </a:r>
            <a:endParaRPr lang="en-US" altLang="zh-CN" sz="2000" b="1" dirty="0"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  <a:ea typeface="+mn-ea"/>
              </a:rPr>
              <a:t>基尔霍夫电流定律可推广应用于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任一闭合封闭面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基尔霍夫电压定律</a:t>
            </a:r>
            <a:r>
              <a:rPr lang="en-US" altLang="zh-CN" sz="2000" b="1" dirty="0">
                <a:latin typeface="+mn-ea"/>
                <a:ea typeface="+mn-ea"/>
              </a:rPr>
              <a:t>:</a:t>
            </a:r>
            <a:r>
              <a:rPr lang="zh-CN" altLang="en-US" sz="2000" b="1" dirty="0">
                <a:latin typeface="+mn-ea"/>
                <a:ea typeface="+mn-ea"/>
              </a:rPr>
              <a:t>任一瞬间，沿任一闭合回路绕行一周，所有电压降代数和恒为零。</a:t>
            </a:r>
            <a:endParaRPr lang="en-US" altLang="zh-CN" sz="2000" b="1" dirty="0">
              <a:latin typeface="+mn-ea"/>
              <a:ea typeface="+mn-ea"/>
            </a:endParaRPr>
          </a:p>
          <a:p>
            <a:pPr marL="723900" indent="-457200">
              <a:lnSpc>
                <a:spcPct val="125000"/>
              </a:lnSpc>
              <a:buClr>
                <a:srgbClr val="00009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  <a:ea typeface="+mn-ea"/>
              </a:rPr>
              <a:t>基尔霍夫电压定律可推广应用于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任一开口电路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本章小结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60" y="3789050"/>
            <a:ext cx="3671940" cy="28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3993920"/>
            <a:ext cx="4250674" cy="239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0" y="1052670"/>
            <a:ext cx="8531435" cy="396055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44" y="1052670"/>
            <a:ext cx="8703035" cy="172824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43213" y="4098925"/>
            <a:ext cx="496887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8C0F02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</a:t>
            </a:r>
            <a:r>
              <a:rPr lang="zh-CN" altLang="en-US" sz="2400" b="1" dirty="0">
                <a:solidFill>
                  <a:srgbClr val="8C0F02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反映实际电路部件的主要电磁</a:t>
            </a:r>
          </a:p>
          <a:p>
            <a:pPr algn="ctr" eaLnBrk="1" hangingPunct="1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8C0F02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 性质的</a:t>
            </a:r>
            <a:r>
              <a:rPr lang="zh-CN" altLang="en-US" sz="2400" b="1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理想电路</a:t>
            </a:r>
            <a:r>
              <a:rPr lang="zh-CN" altLang="en-US" sz="2400" b="1" dirty="0">
                <a:solidFill>
                  <a:srgbClr val="8C0F02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元件及其组合。</a:t>
            </a:r>
          </a:p>
        </p:txBody>
      </p:sp>
      <p:grpSp>
        <p:nvGrpSpPr>
          <p:cNvPr id="6" name="Group 3"/>
          <p:cNvGrpSpPr/>
          <p:nvPr/>
        </p:nvGrpSpPr>
        <p:grpSpPr bwMode="auto">
          <a:xfrm>
            <a:off x="1928813" y="1654175"/>
            <a:ext cx="533400" cy="379413"/>
            <a:chOff x="1344" y="1884"/>
            <a:chExt cx="336" cy="239"/>
          </a:xfrm>
        </p:grpSpPr>
        <p:graphicFrame>
          <p:nvGraphicFramePr>
            <p:cNvPr id="57399" name="Object 4"/>
            <p:cNvGraphicFramePr>
              <a:graphicFrameLocks noChangeAspect="1"/>
            </p:cNvGraphicFramePr>
            <p:nvPr/>
          </p:nvGraphicFramePr>
          <p:xfrm>
            <a:off x="1344" y="1884"/>
            <a:ext cx="336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VISIO" r:id="rId3" imgW="6126480" imgH="4434840" progId="Visio.Drawing.4">
                    <p:embed/>
                  </p:oleObj>
                </mc:Choice>
                <mc:Fallback>
                  <p:oleObj name="VISIO" r:id="rId3" imgW="6126480" imgH="4434840" progId="Visio.Drawing.4">
                    <p:embed/>
                    <p:pic>
                      <p:nvPicPr>
                        <p:cNvPr id="5739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884"/>
                          <a:ext cx="336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400" name="Line 5"/>
            <p:cNvSpPr>
              <a:spLocks noChangeShapeType="1"/>
            </p:cNvSpPr>
            <p:nvPr/>
          </p:nvSpPr>
          <p:spPr bwMode="auto">
            <a:xfrm flipV="1">
              <a:off x="1440" y="2016"/>
              <a:ext cx="1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6"/>
          <p:cNvGrpSpPr/>
          <p:nvPr/>
        </p:nvGrpSpPr>
        <p:grpSpPr bwMode="auto">
          <a:xfrm>
            <a:off x="1090613" y="2262188"/>
            <a:ext cx="457200" cy="762000"/>
            <a:chOff x="864" y="2555"/>
            <a:chExt cx="288" cy="480"/>
          </a:xfrm>
        </p:grpSpPr>
        <p:sp>
          <p:nvSpPr>
            <p:cNvPr id="57397" name="AutoShape 7"/>
            <p:cNvSpPr>
              <a:spLocks noChangeArrowheads="1"/>
            </p:cNvSpPr>
            <p:nvPr/>
          </p:nvSpPr>
          <p:spPr bwMode="auto">
            <a:xfrm>
              <a:off x="864" y="2555"/>
              <a:ext cx="288" cy="480"/>
            </a:xfrm>
            <a:prstGeom prst="can">
              <a:avLst>
                <a:gd name="adj" fmla="val 41667"/>
              </a:avLst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57398" name="AutoShape 8"/>
            <p:cNvSpPr>
              <a:spLocks noChangeArrowheads="1"/>
            </p:cNvSpPr>
            <p:nvPr/>
          </p:nvSpPr>
          <p:spPr bwMode="auto">
            <a:xfrm>
              <a:off x="960" y="2555"/>
              <a:ext cx="96" cy="85"/>
            </a:xfrm>
            <a:prstGeom prst="can">
              <a:avLst>
                <a:gd name="adj" fmla="val 45690"/>
              </a:avLst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</p:grpSp>
      <p:sp>
        <p:nvSpPr>
          <p:cNvPr id="12" name="Freeform 9"/>
          <p:cNvSpPr/>
          <p:nvPr/>
        </p:nvSpPr>
        <p:spPr bwMode="auto">
          <a:xfrm>
            <a:off x="1319213" y="1863725"/>
            <a:ext cx="685800" cy="381000"/>
          </a:xfrm>
          <a:custGeom>
            <a:avLst/>
            <a:gdLst>
              <a:gd name="T0" fmla="*/ 0 w 432"/>
              <a:gd name="T1" fmla="*/ 381000 h 240"/>
              <a:gd name="T2" fmla="*/ 0 w 432"/>
              <a:gd name="T3" fmla="*/ 0 h 240"/>
              <a:gd name="T4" fmla="*/ 685800 w 432"/>
              <a:gd name="T5" fmla="*/ 0 h 2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240">
                <a:moveTo>
                  <a:pt x="0" y="240"/>
                </a:moveTo>
                <a:lnTo>
                  <a:pt x="0" y="0"/>
                </a:lnTo>
                <a:lnTo>
                  <a:pt x="432" y="0"/>
                </a:lnTo>
              </a:path>
            </a:pathLst>
          </a:cu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Freeform 10"/>
          <p:cNvSpPr/>
          <p:nvPr/>
        </p:nvSpPr>
        <p:spPr bwMode="auto">
          <a:xfrm>
            <a:off x="2386013" y="1863725"/>
            <a:ext cx="914400" cy="990600"/>
          </a:xfrm>
          <a:custGeom>
            <a:avLst/>
            <a:gdLst>
              <a:gd name="T0" fmla="*/ 0 w 528"/>
              <a:gd name="T1" fmla="*/ 0 h 624"/>
              <a:gd name="T2" fmla="*/ 332509 w 528"/>
              <a:gd name="T3" fmla="*/ 0 h 624"/>
              <a:gd name="T4" fmla="*/ 332509 w 528"/>
              <a:gd name="T5" fmla="*/ 990600 h 624"/>
              <a:gd name="T6" fmla="*/ 914400 w 528"/>
              <a:gd name="T7" fmla="*/ 990600 h 6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624">
                <a:moveTo>
                  <a:pt x="0" y="0"/>
                </a:moveTo>
                <a:lnTo>
                  <a:pt x="192" y="0"/>
                </a:lnTo>
                <a:lnTo>
                  <a:pt x="192" y="624"/>
                </a:lnTo>
                <a:lnTo>
                  <a:pt x="528" y="624"/>
                </a:lnTo>
              </a:path>
            </a:pathLst>
          </a:cu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Freeform 11"/>
          <p:cNvSpPr/>
          <p:nvPr/>
        </p:nvSpPr>
        <p:spPr bwMode="auto">
          <a:xfrm>
            <a:off x="1331913" y="2924175"/>
            <a:ext cx="1981200" cy="381000"/>
          </a:xfrm>
          <a:custGeom>
            <a:avLst/>
            <a:gdLst>
              <a:gd name="T0" fmla="*/ 2147483647 w 1248"/>
              <a:gd name="T1" fmla="*/ 0 h 240"/>
              <a:gd name="T2" fmla="*/ 2147483647 w 1248"/>
              <a:gd name="T3" fmla="*/ 2147483647 h 240"/>
              <a:gd name="T4" fmla="*/ 0 w 1248"/>
              <a:gd name="T5" fmla="*/ 2147483647 h 240"/>
              <a:gd name="T6" fmla="*/ 0 w 124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48" h="240">
                <a:moveTo>
                  <a:pt x="1248" y="0"/>
                </a:moveTo>
                <a:lnTo>
                  <a:pt x="124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4067175" y="242093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99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grpSp>
        <p:nvGrpSpPr>
          <p:cNvPr id="16" name="Group 13"/>
          <p:cNvGrpSpPr/>
          <p:nvPr/>
        </p:nvGrpSpPr>
        <p:grpSpPr bwMode="auto">
          <a:xfrm>
            <a:off x="2943225" y="2119313"/>
            <a:ext cx="747713" cy="406400"/>
            <a:chOff x="2031" y="2465"/>
            <a:chExt cx="471" cy="256"/>
          </a:xfrm>
        </p:grpSpPr>
        <p:sp>
          <p:nvSpPr>
            <p:cNvPr id="57390" name="Freeform 14"/>
            <p:cNvSpPr/>
            <p:nvPr/>
          </p:nvSpPr>
          <p:spPr bwMode="auto">
            <a:xfrm>
              <a:off x="2031" y="2708"/>
              <a:ext cx="86" cy="9"/>
            </a:xfrm>
            <a:custGeom>
              <a:avLst/>
              <a:gdLst>
                <a:gd name="T0" fmla="*/ 86 w 86"/>
                <a:gd name="T1" fmla="*/ 9 h 9"/>
                <a:gd name="T2" fmla="*/ 0 w 86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6" h="9">
                  <a:moveTo>
                    <a:pt x="86" y="9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91" name="Freeform 15"/>
            <p:cNvSpPr/>
            <p:nvPr/>
          </p:nvSpPr>
          <p:spPr bwMode="auto">
            <a:xfrm>
              <a:off x="2258" y="2465"/>
              <a:ext cx="1" cy="66"/>
            </a:xfrm>
            <a:custGeom>
              <a:avLst/>
              <a:gdLst>
                <a:gd name="T0" fmla="*/ 0 w 1"/>
                <a:gd name="T1" fmla="*/ 0 h 66"/>
                <a:gd name="T2" fmla="*/ 0 w 1"/>
                <a:gd name="T3" fmla="*/ 66 h 6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66">
                  <a:moveTo>
                    <a:pt x="0" y="0"/>
                  </a:moveTo>
                  <a:lnTo>
                    <a:pt x="0" y="66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92" name="Line 16"/>
            <p:cNvSpPr>
              <a:spLocks noChangeShapeType="1"/>
            </p:cNvSpPr>
            <p:nvPr/>
          </p:nvSpPr>
          <p:spPr bwMode="auto">
            <a:xfrm rot="-68746">
              <a:off x="2112" y="2496"/>
              <a:ext cx="48" cy="5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93" name="Line 17"/>
            <p:cNvSpPr>
              <a:spLocks noChangeShapeType="1"/>
            </p:cNvSpPr>
            <p:nvPr/>
          </p:nvSpPr>
          <p:spPr bwMode="auto">
            <a:xfrm rot="-708147">
              <a:off x="2064" y="2592"/>
              <a:ext cx="48" cy="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94" name="Line 18"/>
            <p:cNvSpPr>
              <a:spLocks noChangeShapeType="1"/>
            </p:cNvSpPr>
            <p:nvPr/>
          </p:nvSpPr>
          <p:spPr bwMode="auto">
            <a:xfrm flipH="1">
              <a:off x="2352" y="2496"/>
              <a:ext cx="29" cy="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95" name="Line 19"/>
            <p:cNvSpPr>
              <a:spLocks noChangeShapeType="1"/>
            </p:cNvSpPr>
            <p:nvPr/>
          </p:nvSpPr>
          <p:spPr bwMode="auto">
            <a:xfrm rot="823120" flipH="1">
              <a:off x="2400" y="2581"/>
              <a:ext cx="48" cy="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96" name="Freeform 20"/>
            <p:cNvSpPr/>
            <p:nvPr/>
          </p:nvSpPr>
          <p:spPr bwMode="auto">
            <a:xfrm>
              <a:off x="2439" y="2703"/>
              <a:ext cx="63" cy="18"/>
            </a:xfrm>
            <a:custGeom>
              <a:avLst/>
              <a:gdLst>
                <a:gd name="T0" fmla="*/ 63 w 63"/>
                <a:gd name="T1" fmla="*/ 0 h 18"/>
                <a:gd name="T2" fmla="*/ 0 w 63"/>
                <a:gd name="T3" fmla="*/ 18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3" h="18">
                  <a:moveTo>
                    <a:pt x="63" y="0"/>
                  </a:moveTo>
                  <a:lnTo>
                    <a:pt x="0" y="18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1908175" y="3284538"/>
            <a:ext cx="101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导线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395288" y="2133600"/>
            <a:ext cx="54927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电池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1547813" y="1196975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开关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714625" y="1662113"/>
            <a:ext cx="1119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灯泡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554038" y="501650"/>
            <a:ext cx="46799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b="1">
                <a:solidFill>
                  <a:srgbClr val="3508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1.1.2 </a:t>
            </a:r>
            <a:r>
              <a:rPr lang="zh-CN" altLang="en-US" sz="3200" b="1">
                <a:solidFill>
                  <a:srgbClr val="3508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电路模型</a:t>
            </a: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5508625" y="1628775"/>
            <a:ext cx="0" cy="1223963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7524750" y="1628775"/>
            <a:ext cx="0" cy="504825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7524750" y="2708275"/>
            <a:ext cx="0" cy="720725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5508625" y="2997200"/>
            <a:ext cx="0" cy="431800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5508625" y="3429000"/>
            <a:ext cx="2016125" cy="0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5508625" y="2708275"/>
            <a:ext cx="0" cy="144463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7" name="Group 36"/>
          <p:cNvGrpSpPr/>
          <p:nvPr/>
        </p:nvGrpSpPr>
        <p:grpSpPr bwMode="auto">
          <a:xfrm>
            <a:off x="5402263" y="1989138"/>
            <a:ext cx="682625" cy="574675"/>
            <a:chOff x="3379" y="1344"/>
            <a:chExt cx="430" cy="362"/>
          </a:xfrm>
        </p:grpSpPr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379" y="1344"/>
              <a:ext cx="136" cy="362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57389" name="Object 38"/>
            <p:cNvGraphicFramePr>
              <a:graphicFrameLocks noChangeAspect="1"/>
            </p:cNvGraphicFramePr>
            <p:nvPr/>
          </p:nvGraphicFramePr>
          <p:xfrm>
            <a:off x="3560" y="1344"/>
            <a:ext cx="249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Equation" r:id="rId5" imgW="26035" imgH="45085" progId="Equation.3">
                    <p:embed/>
                  </p:oleObj>
                </mc:Choice>
                <mc:Fallback>
                  <p:oleObj name="Equation" r:id="rId5" imgW="26035" imgH="45085" progId="Equation.3">
                    <p:embed/>
                    <p:pic>
                      <p:nvPicPr>
                        <p:cNvPr id="57389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1344"/>
                          <a:ext cx="249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Group 39"/>
          <p:cNvGrpSpPr/>
          <p:nvPr/>
        </p:nvGrpSpPr>
        <p:grpSpPr bwMode="auto">
          <a:xfrm>
            <a:off x="7451725" y="2133600"/>
            <a:ext cx="700088" cy="574675"/>
            <a:chOff x="4694" y="1344"/>
            <a:chExt cx="441" cy="362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694" y="1344"/>
              <a:ext cx="136" cy="362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chemeClr val="bg2">
                  <a:lumMod val="25000"/>
                </a:schemeClr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1pPr>
              <a:lvl2pPr marL="742950" indent="-28575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2pPr>
              <a:lvl3pPr marL="11430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3pPr>
              <a:lvl4pPr marL="16002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4pPr>
              <a:lvl5pPr marL="2057400" indent="-228600"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57387" name="Object 41"/>
            <p:cNvGraphicFramePr>
              <a:graphicFrameLocks noChangeAspect="1"/>
            </p:cNvGraphicFramePr>
            <p:nvPr/>
          </p:nvGraphicFramePr>
          <p:xfrm>
            <a:off x="4867" y="1344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Equation" r:id="rId7" imgW="38735" imgH="45085" progId="Equation.3">
                    <p:embed/>
                  </p:oleObj>
                </mc:Choice>
                <mc:Fallback>
                  <p:oleObj name="Equation" r:id="rId7" imgW="38735" imgH="45085" progId="Equation.3">
                    <p:embed/>
                    <p:pic>
                      <p:nvPicPr>
                        <p:cNvPr id="57387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7" y="1344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Group 42"/>
          <p:cNvGrpSpPr/>
          <p:nvPr/>
        </p:nvGrpSpPr>
        <p:grpSpPr bwMode="auto">
          <a:xfrm>
            <a:off x="5148263" y="2781300"/>
            <a:ext cx="1130300" cy="455613"/>
            <a:chOff x="3243" y="1752"/>
            <a:chExt cx="712" cy="287"/>
          </a:xfrm>
        </p:grpSpPr>
        <p:sp>
          <p:nvSpPr>
            <p:cNvPr id="44" name="Line 43"/>
            <p:cNvSpPr>
              <a:spLocks noChangeShapeType="1"/>
            </p:cNvSpPr>
            <p:nvPr/>
          </p:nvSpPr>
          <p:spPr bwMode="auto">
            <a:xfrm>
              <a:off x="3334" y="1888"/>
              <a:ext cx="226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Line 44"/>
            <p:cNvSpPr>
              <a:spLocks noChangeShapeType="1"/>
            </p:cNvSpPr>
            <p:nvPr/>
          </p:nvSpPr>
          <p:spPr bwMode="auto">
            <a:xfrm>
              <a:off x="3243" y="1797"/>
              <a:ext cx="408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57385" name="Object 45"/>
            <p:cNvGraphicFramePr>
              <a:graphicFrameLocks noChangeAspect="1"/>
            </p:cNvGraphicFramePr>
            <p:nvPr/>
          </p:nvGraphicFramePr>
          <p:xfrm>
            <a:off x="3687" y="1752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Equation" r:id="rId9" imgW="38735" imgH="45085" progId="Equation.3">
                    <p:embed/>
                  </p:oleObj>
                </mc:Choice>
                <mc:Fallback>
                  <p:oleObj name="Equation" r:id="rId9" imgW="38735" imgH="45085" progId="Equation.3">
                    <p:embed/>
                    <p:pic>
                      <p:nvPicPr>
                        <p:cNvPr id="57385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1752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Litebulb"/>
          <p:cNvSpPr>
            <a:spLocks noEditPoints="1" noChangeArrowheads="1"/>
          </p:cNvSpPr>
          <p:nvPr/>
        </p:nvSpPr>
        <p:spPr bwMode="auto">
          <a:xfrm>
            <a:off x="3059113" y="2276475"/>
            <a:ext cx="431800" cy="6477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AutoShape 47" descr="羊皮纸"/>
          <p:cNvSpPr>
            <a:spLocks noChangeArrowheads="1"/>
          </p:cNvSpPr>
          <p:nvPr/>
        </p:nvSpPr>
        <p:spPr bwMode="auto">
          <a:xfrm>
            <a:off x="7134225" y="771525"/>
            <a:ext cx="1223963" cy="576263"/>
          </a:xfrm>
          <a:prstGeom prst="wedgeRectCallout">
            <a:avLst>
              <a:gd name="adj1" fmla="val -49875"/>
              <a:gd name="adj2" fmla="val 90810"/>
            </a:avLst>
          </a:prstGeom>
          <a:blipFill dpi="0" rotWithShape="1">
            <a:blip r:embed="rId1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电路图</a:t>
            </a:r>
          </a:p>
        </p:txBody>
      </p:sp>
      <p:sp>
        <p:nvSpPr>
          <p:cNvPr id="50" name="AutoShape 49"/>
          <p:cNvSpPr>
            <a:spLocks noChangeArrowheads="1"/>
          </p:cNvSpPr>
          <p:nvPr/>
        </p:nvSpPr>
        <p:spPr bwMode="auto">
          <a:xfrm>
            <a:off x="2792413" y="4292599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611188" y="5373688"/>
            <a:ext cx="280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ctr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8C0F02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理想电路元件</a:t>
            </a:r>
          </a:p>
        </p:txBody>
      </p:sp>
      <p:sp>
        <p:nvSpPr>
          <p:cNvPr id="52" name="AutoShape 51"/>
          <p:cNvSpPr>
            <a:spLocks noChangeArrowheads="1"/>
          </p:cNvSpPr>
          <p:nvPr/>
        </p:nvSpPr>
        <p:spPr bwMode="auto">
          <a:xfrm>
            <a:off x="3203575" y="5516563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 b="1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7373" name="Text Box 52"/>
          <p:cNvSpPr txBox="1">
            <a:spLocks noChangeArrowheads="1"/>
          </p:cNvSpPr>
          <p:nvPr/>
        </p:nvSpPr>
        <p:spPr bwMode="auto">
          <a:xfrm>
            <a:off x="3851275" y="5445125"/>
            <a:ext cx="316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zh-CN" sz="2400" b="1">
              <a:solidFill>
                <a:srgbClr val="8C0F02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4" name="Text Box 53"/>
          <p:cNvSpPr txBox="1">
            <a:spLocks noChangeArrowheads="1"/>
          </p:cNvSpPr>
          <p:nvPr/>
        </p:nvSpPr>
        <p:spPr bwMode="auto">
          <a:xfrm>
            <a:off x="3635375" y="5373688"/>
            <a:ext cx="500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8C0F02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有某种确定的电磁性能的理想元件</a:t>
            </a:r>
          </a:p>
        </p:txBody>
      </p:sp>
      <p:sp>
        <p:nvSpPr>
          <p:cNvPr id="55" name="Text Box 54"/>
          <p:cNvSpPr txBox="1">
            <a:spLocks noChangeArrowheads="1"/>
          </p:cNvSpPr>
          <p:nvPr/>
        </p:nvSpPr>
        <p:spPr bwMode="auto">
          <a:xfrm>
            <a:off x="684213" y="4149725"/>
            <a:ext cx="215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ctr"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8C0F02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电路模型</a:t>
            </a:r>
          </a:p>
        </p:txBody>
      </p:sp>
      <p:grpSp>
        <p:nvGrpSpPr>
          <p:cNvPr id="56" name="Group 55"/>
          <p:cNvGrpSpPr/>
          <p:nvPr/>
        </p:nvGrpSpPr>
        <p:grpSpPr bwMode="auto">
          <a:xfrm>
            <a:off x="5508625" y="1268413"/>
            <a:ext cx="2016125" cy="576262"/>
            <a:chOff x="3470" y="799"/>
            <a:chExt cx="1270" cy="363"/>
          </a:xfrm>
        </p:grpSpPr>
        <p:sp>
          <p:nvSpPr>
            <p:cNvPr id="57" name="Line 56"/>
            <p:cNvSpPr>
              <a:spLocks noChangeShapeType="1"/>
            </p:cNvSpPr>
            <p:nvPr/>
          </p:nvSpPr>
          <p:spPr bwMode="auto">
            <a:xfrm>
              <a:off x="3470" y="1026"/>
              <a:ext cx="589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8" name="Line 57"/>
            <p:cNvSpPr>
              <a:spLocks noChangeShapeType="1"/>
            </p:cNvSpPr>
            <p:nvPr/>
          </p:nvSpPr>
          <p:spPr bwMode="auto">
            <a:xfrm>
              <a:off x="4286" y="1026"/>
              <a:ext cx="454" cy="0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4105" y="845"/>
              <a:ext cx="181" cy="181"/>
            </a:xfrm>
            <a:prstGeom prst="lin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" name="Line 59"/>
            <p:cNvSpPr>
              <a:spLocks noChangeShapeType="1"/>
            </p:cNvSpPr>
            <p:nvPr/>
          </p:nvSpPr>
          <p:spPr bwMode="auto">
            <a:xfrm flipH="1">
              <a:off x="4150" y="799"/>
              <a:ext cx="91" cy="363"/>
            </a:xfrm>
            <a:prstGeom prst="line">
              <a:avLst/>
            </a:prstGeom>
            <a:noFill/>
            <a:ln w="38100" cap="sq">
              <a:solidFill>
                <a:schemeClr val="bg2">
                  <a:lumMod val="25000"/>
                </a:schemeClr>
              </a:solidFill>
              <a:round/>
              <a:tailEnd type="triangle" w="med" len="med"/>
            </a:ln>
            <a:effectLst>
              <a:prstShdw prst="shdw17" dist="17961" dir="2700000">
                <a:srgbClr val="991F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7377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7378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4" grpId="0" animBg="1"/>
      <p:bldP spid="15" grpId="0" animBg="1"/>
      <p:bldP spid="24" grpId="0" autoUpdateAnimBg="0"/>
      <p:bldP spid="25" grpId="0" autoUpdateAnimBg="0"/>
      <p:bldP spid="26" grpId="0" autoUpdateAnimBg="0"/>
      <p:bldP spid="27" grpId="0" autoUpdateAnimBg="0"/>
      <p:bldP spid="30" grpId="0"/>
      <p:bldP spid="47" grpId="0" animBg="1"/>
      <p:bldP spid="48" grpId="0" animBg="1"/>
      <p:bldP spid="50" grpId="0" animBg="1"/>
      <p:bldP spid="51" grpId="0"/>
      <p:bldP spid="52" grpId="0" animBg="1"/>
      <p:bldP spid="54" grpId="0"/>
      <p:bldP spid="5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836640"/>
            <a:ext cx="8636440" cy="5344271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0" y="836640"/>
            <a:ext cx="6076758" cy="7153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44" y="1772770"/>
            <a:ext cx="8519675" cy="4466837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4" y="908650"/>
            <a:ext cx="8911399" cy="345648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44" y="980660"/>
            <a:ext cx="8399305" cy="5067899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44" y="908650"/>
            <a:ext cx="8552145" cy="5267772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02" y="908650"/>
            <a:ext cx="8370747" cy="5827969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11" y="908650"/>
            <a:ext cx="5756175" cy="22892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83" y="3197931"/>
            <a:ext cx="7238827" cy="3433922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44" y="980660"/>
            <a:ext cx="8467679" cy="338447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32" descr="斜纹布">
            <a:hlinkClick r:id="" action="ppaction://hlinkshowjump?jump=previous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>
            <a:off x="8207375" y="6400800"/>
            <a:ext cx="460375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9811" name="AutoShape 33" descr="斜纹布">
            <a:hlinkClick r:id="" action="ppaction://hlinkshowjump?jump=nextslide" highlightClick="1">
              <a:snd r:embed="rId2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74100" y="6400800"/>
            <a:ext cx="457200" cy="4572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0" y="1406525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b="1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45" y="1052670"/>
            <a:ext cx="8696861" cy="331246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1728</TotalTime>
  <Words>4636</Words>
  <Application>Microsoft Office PowerPoint</Application>
  <PresentationFormat>全屏显示(4:3)</PresentationFormat>
  <Paragraphs>699</Paragraphs>
  <Slides>98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98</vt:i4>
      </vt:variant>
    </vt:vector>
  </HeadingPairs>
  <TitlesOfParts>
    <vt:vector size="126" baseType="lpstr">
      <vt:lpstr>CommonBullets</vt:lpstr>
      <vt:lpstr>Monotype Sorts</vt:lpstr>
      <vt:lpstr>Vijaya</vt:lpstr>
      <vt:lpstr>方正姚体</vt:lpstr>
      <vt:lpstr>仿宋_GB2312</vt:lpstr>
      <vt:lpstr>黑体</vt:lpstr>
      <vt:lpstr>华文仿宋</vt:lpstr>
      <vt:lpstr>华文楷体</vt:lpstr>
      <vt:lpstr>华文宋体</vt:lpstr>
      <vt:lpstr>华文新魏</vt:lpstr>
      <vt:lpstr>华文行楷</vt:lpstr>
      <vt:lpstr>楷体_GB2312</vt:lpstr>
      <vt:lpstr>隶书</vt:lpstr>
      <vt:lpstr>宋体</vt:lpstr>
      <vt:lpstr>瀹嬩綋</vt:lpstr>
      <vt:lpstr>Arial</vt:lpstr>
      <vt:lpstr>Calibri</vt:lpstr>
      <vt:lpstr>Calibri Light</vt:lpstr>
      <vt:lpstr>Cambria Math</vt:lpstr>
      <vt:lpstr>Symbol</vt:lpstr>
      <vt:lpstr>Tahoma</vt:lpstr>
      <vt:lpstr>Times New Roman</vt:lpstr>
      <vt:lpstr>Verdana</vt:lpstr>
      <vt:lpstr>Wingdings</vt:lpstr>
      <vt:lpstr>Wingdings 2</vt:lpstr>
      <vt:lpstr>Office Theme</vt:lpstr>
      <vt:lpstr>Equation</vt:lpstr>
      <vt:lpstr>VISIO</vt:lpstr>
      <vt:lpstr>PowerPoint 演示文稿</vt:lpstr>
      <vt:lpstr>PowerPoint 演示文稿</vt:lpstr>
      <vt:lpstr>1.1  电路及电路模型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1.2   电路的基本物理量 </vt:lpstr>
      <vt:lpstr>PowerPoint 演示文稿</vt:lpstr>
      <vt:lpstr>PowerPoint 演示文稿</vt:lpstr>
      <vt:lpstr>PowerPoint 演示文稿</vt:lpstr>
      <vt:lpstr>1.2.2、电压(Voltage)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1.4  电阻电路的等效化简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1.6   基尔霍夫定律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三、基尔霍夫电压定律        Kirchhoff’s Voltage Law （KVL）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 Protel DXP基础知识</dc:title>
  <dc:creator>微软用户</dc:creator>
  <cp:lastModifiedBy>D</cp:lastModifiedBy>
  <cp:revision>291</cp:revision>
  <cp:lastPrinted>2023-09-03T12:27:58Z</cp:lastPrinted>
  <dcterms:created xsi:type="dcterms:W3CDTF">2010-07-14T01:02:00Z</dcterms:created>
  <dcterms:modified xsi:type="dcterms:W3CDTF">2023-09-14T02:20:56Z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2052-11.1.0.9021</vt:lpwstr>
  </property>
</Properties>
</file>